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77" r:id="rId2"/>
    <p:sldId id="290" r:id="rId3"/>
    <p:sldId id="334" r:id="rId4"/>
    <p:sldId id="335" r:id="rId5"/>
    <p:sldId id="336" r:id="rId6"/>
    <p:sldId id="337" r:id="rId7"/>
    <p:sldId id="333" r:id="rId8"/>
    <p:sldId id="301" r:id="rId9"/>
    <p:sldId id="305" r:id="rId10"/>
    <p:sldId id="302" r:id="rId11"/>
    <p:sldId id="327" r:id="rId12"/>
    <p:sldId id="306" r:id="rId13"/>
    <p:sldId id="328" r:id="rId14"/>
    <p:sldId id="303" r:id="rId15"/>
    <p:sldId id="314" r:id="rId16"/>
    <p:sldId id="317" r:id="rId17"/>
    <p:sldId id="316" r:id="rId18"/>
    <p:sldId id="318" r:id="rId19"/>
    <p:sldId id="321" r:id="rId20"/>
    <p:sldId id="347" r:id="rId21"/>
    <p:sldId id="319" r:id="rId22"/>
    <p:sldId id="320" r:id="rId23"/>
    <p:sldId id="313" r:id="rId24"/>
    <p:sldId id="346" r:id="rId25"/>
    <p:sldId id="322" r:id="rId26"/>
    <p:sldId id="310" r:id="rId27"/>
    <p:sldId id="345" r:id="rId28"/>
    <p:sldId id="323" r:id="rId29"/>
    <p:sldId id="324" r:id="rId30"/>
    <p:sldId id="344" r:id="rId31"/>
    <p:sldId id="325" r:id="rId32"/>
    <p:sldId id="326" r:id="rId33"/>
    <p:sldId id="304" r:id="rId34"/>
    <p:sldId id="338" r:id="rId35"/>
    <p:sldId id="339" r:id="rId36"/>
    <p:sldId id="340" r:id="rId37"/>
    <p:sldId id="341" r:id="rId38"/>
    <p:sldId id="342" r:id="rId39"/>
    <p:sldId id="280" r:id="rId40"/>
    <p:sldId id="343" r:id="rId41"/>
    <p:sldId id="263" r:id="rId42"/>
  </p:sldIdLst>
  <p:sldSz cx="9144000" cy="5143500" type="screen16x9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D340"/>
    <a:srgbClr val="000000"/>
    <a:srgbClr val="4F81BD"/>
    <a:srgbClr val="9BBB59"/>
    <a:srgbClr val="F79646"/>
    <a:srgbClr val="BD0000"/>
    <a:srgbClr val="ECECEC"/>
    <a:srgbClr val="A32D22"/>
    <a:srgbClr val="CDC9CA"/>
    <a:srgbClr val="D5D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6" autoAdjust="0"/>
    <p:restoredTop sz="99426" autoAdjust="0"/>
  </p:normalViewPr>
  <p:slideViewPr>
    <p:cSldViewPr snapToGrid="0">
      <p:cViewPr>
        <p:scale>
          <a:sx n="90" d="100"/>
          <a:sy n="90" d="100"/>
        </p:scale>
        <p:origin x="-72" y="-109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87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16CA6D8-E93F-4C9E-8902-655362A5BE5F}" type="datetimeFigureOut">
              <a:rPr lang="en-US"/>
              <a:pPr>
                <a:defRPr/>
              </a:pPr>
              <a:t>5/11/2022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1C06423-8DB3-4C9C-B026-200BC3BC73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4092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6987972" y="124724"/>
            <a:ext cx="1997487" cy="923330"/>
            <a:chOff x="6987972" y="124724"/>
            <a:chExt cx="1997487" cy="92333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7972" y="164809"/>
              <a:ext cx="837591" cy="81525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 userDrawn="1"/>
          </p:nvSpPr>
          <p:spPr>
            <a:xfrm>
              <a:off x="7790727" y="124724"/>
              <a:ext cx="11947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INTERNATIONAL</a:t>
              </a:r>
            </a:p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BUILDING</a:t>
              </a:r>
            </a:p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PERFORMANCE</a:t>
              </a:r>
            </a:p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SIMULATION</a:t>
              </a:r>
            </a:p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ASSOCIATION</a:t>
              </a:r>
              <a:endParaRPr lang="en-US" sz="900" b="1" spc="2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3"/>
          <p:cNvSpPr txBox="1">
            <a:spLocks noChangeArrowheads="1"/>
          </p:cNvSpPr>
          <p:nvPr userDrawn="1"/>
        </p:nvSpPr>
        <p:spPr bwMode="auto">
          <a:xfrm>
            <a:off x="684213" y="3073150"/>
            <a:ext cx="3167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 err="1" smtClean="0"/>
              <a:t>Intervenant</a:t>
            </a:r>
            <a:r>
              <a:rPr lang="en-US" altLang="en-US" sz="1200" dirty="0" smtClean="0"/>
              <a:t> :</a:t>
            </a:r>
            <a:endParaRPr lang="en-US" altLang="en-US" sz="1200" dirty="0"/>
          </a:p>
        </p:txBody>
      </p:sp>
      <p:sp>
        <p:nvSpPr>
          <p:cNvPr id="18" name="TextBox 14"/>
          <p:cNvSpPr txBox="1">
            <a:spLocks noChangeArrowheads="1"/>
          </p:cNvSpPr>
          <p:nvPr userDrawn="1"/>
        </p:nvSpPr>
        <p:spPr bwMode="auto">
          <a:xfrm>
            <a:off x="3927475" y="3084263"/>
            <a:ext cx="31670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 smtClean="0"/>
              <a:t>Auteurs :</a:t>
            </a:r>
            <a:endParaRPr lang="en-US" altLang="en-US" sz="1200" dirty="0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1" hasCustomPrompt="1"/>
          </p:nvPr>
        </p:nvSpPr>
        <p:spPr>
          <a:xfrm>
            <a:off x="684213" y="3361553"/>
            <a:ext cx="3167062" cy="1111963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SzTx/>
              <a:buFont typeface="Arial" panose="020B0604020202020204" pitchFamily="34" charset="0"/>
              <a:buNone/>
              <a:tabLst/>
              <a:defRPr sz="1200" i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Speaker’s Name and Family Name, Speaker’s Affiliation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9" y="1036405"/>
            <a:ext cx="7833370" cy="203674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600" baseline="0">
                <a:solidFill>
                  <a:schemeClr val="tx2"/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Presentation Title</a:t>
            </a:r>
          </a:p>
        </p:txBody>
      </p:sp>
      <p:sp>
        <p:nvSpPr>
          <p:cNvPr id="20" name="Text Placeholder 45"/>
          <p:cNvSpPr>
            <a:spLocks noGrp="1"/>
          </p:cNvSpPr>
          <p:nvPr>
            <p:ph type="body" sz="quarter" idx="12" hasCustomPrompt="1"/>
          </p:nvPr>
        </p:nvSpPr>
        <p:spPr>
          <a:xfrm>
            <a:off x="3937001" y="3361553"/>
            <a:ext cx="4579938" cy="1111963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SzTx/>
              <a:buFont typeface="Arial" panose="020B0604020202020204" pitchFamily="34" charset="0"/>
              <a:buNone/>
              <a:tabLst/>
              <a:defRPr sz="1200" i="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Author 1 Name and Family Name, Author 1 Affiliation</a:t>
            </a:r>
          </a:p>
          <a:p>
            <a:pPr lvl="0"/>
            <a:endParaRPr lang="en-US" dirty="0"/>
          </a:p>
        </p:txBody>
      </p:sp>
      <p:sp>
        <p:nvSpPr>
          <p:cNvPr id="4" name="ZoneTexte 3"/>
          <p:cNvSpPr txBox="1"/>
          <p:nvPr userDrawn="1"/>
        </p:nvSpPr>
        <p:spPr>
          <a:xfrm>
            <a:off x="3058516" y="387770"/>
            <a:ext cx="3909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Conférence</a:t>
            </a:r>
            <a:r>
              <a:rPr lang="fr-FR" sz="1600" baseline="0" dirty="0" smtClean="0"/>
              <a:t> francophone 2022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34121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842963"/>
            <a:ext cx="7886700" cy="3457575"/>
          </a:xfrm>
          <a:prstGeom prst="rect">
            <a:avLst/>
          </a:prstGeom>
        </p:spPr>
        <p:txBody>
          <a:bodyPr/>
          <a:lstStyle>
            <a:lvl1pPr marL="179388" indent="-179388">
              <a:buClr>
                <a:schemeClr val="tx2"/>
              </a:buClr>
              <a:defRPr baseline="0"/>
            </a:lvl1pPr>
            <a:lvl2pPr marL="357188" indent="-177800">
              <a:buClr>
                <a:schemeClr val="tx2"/>
              </a:buClr>
              <a:defRPr/>
            </a:lvl2pPr>
            <a:lvl3pPr marL="536575" indent="-179388">
              <a:buClr>
                <a:schemeClr val="tx2"/>
              </a:buClr>
              <a:defRPr/>
            </a:lvl3pPr>
            <a:lvl4pPr marL="720725" indent="-184150">
              <a:buClr>
                <a:schemeClr val="tx2"/>
              </a:buClr>
              <a:defRPr/>
            </a:lvl4pPr>
            <a:lvl5pPr marL="898525" indent="-177800"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530F28F-FBD1-4B7A-ADCE-9C95D421F897}"/>
              </a:ext>
            </a:extLst>
          </p:cNvPr>
          <p:cNvSpPr/>
          <p:nvPr userDrawn="1"/>
        </p:nvSpPr>
        <p:spPr>
          <a:xfrm>
            <a:off x="1520825" y="4524375"/>
            <a:ext cx="7623175" cy="5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61E1C1F-61A6-44A6-8C39-B5F40152FFB2}"/>
              </a:ext>
            </a:extLst>
          </p:cNvPr>
          <p:cNvSpPr/>
          <p:nvPr userDrawn="1"/>
        </p:nvSpPr>
        <p:spPr>
          <a:xfrm>
            <a:off x="0" y="4524375"/>
            <a:ext cx="1229442" cy="5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4AF99507-0BB8-4420-B074-BDE5A6F2A1B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547496"/>
            <a:ext cx="7345363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414E3E88-6880-42E9-BD4B-6A57F55632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19125" y="4773466"/>
            <a:ext cx="7345363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Speaker’s Name and Family Name, Speaker’s Affiliation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A1B4E86B-DD5D-4C1F-A7EE-EDF389B458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3" y="4537622"/>
            <a:ext cx="495616" cy="482400"/>
          </a:xfrm>
          <a:prstGeom prst="rect">
            <a:avLst/>
          </a:prstGeom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58366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842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of the slide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630000" y="842400"/>
            <a:ext cx="7891834" cy="3457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aseline="0"/>
            </a:lvl1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insert</a:t>
            </a:r>
            <a:r>
              <a:rPr lang="it-IT" dirty="0"/>
              <a:t> </a:t>
            </a:r>
            <a:r>
              <a:rPr lang="it-IT" dirty="0" err="1"/>
              <a:t>contents</a:t>
            </a:r>
            <a:r>
              <a:rPr lang="it-IT" dirty="0"/>
              <a:t> (</a:t>
            </a:r>
            <a:r>
              <a:rPr lang="it-IT" dirty="0" err="1"/>
              <a:t>tables</a:t>
            </a:r>
            <a:r>
              <a:rPr lang="it-IT" dirty="0"/>
              <a:t>, </a:t>
            </a:r>
            <a:r>
              <a:rPr lang="it-IT" dirty="0" err="1"/>
              <a:t>charts</a:t>
            </a:r>
            <a:r>
              <a:rPr lang="it-IT" dirty="0"/>
              <a:t>, </a:t>
            </a:r>
            <a:r>
              <a:rPr lang="it-IT" dirty="0" err="1"/>
              <a:t>pictures</a:t>
            </a:r>
            <a:r>
              <a:rPr lang="it-IT" dirty="0"/>
              <a:t>, etc.)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DD40840-B34D-4DC9-8721-DBD1AB2881B7}"/>
              </a:ext>
            </a:extLst>
          </p:cNvPr>
          <p:cNvSpPr/>
          <p:nvPr userDrawn="1"/>
        </p:nvSpPr>
        <p:spPr>
          <a:xfrm>
            <a:off x="1520825" y="4524375"/>
            <a:ext cx="7623175" cy="5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D9266C6-DEED-494E-AA37-EE9476BB82FA}"/>
              </a:ext>
            </a:extLst>
          </p:cNvPr>
          <p:cNvSpPr/>
          <p:nvPr userDrawn="1"/>
        </p:nvSpPr>
        <p:spPr>
          <a:xfrm>
            <a:off x="0" y="4524375"/>
            <a:ext cx="1229442" cy="5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4A53EACC-43B7-404B-9853-67A87642F3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547496"/>
            <a:ext cx="7345363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0042BC8F-01CF-42FB-8B83-7BD15AD20A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19125" y="4773466"/>
            <a:ext cx="7345363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Speaker’s Name and Family Name, Speaker’s Affiliation</a:t>
            </a:r>
          </a:p>
        </p:txBody>
      </p:sp>
      <p:pic>
        <p:nvPicPr>
          <p:cNvPr id="10" name="Picture 15">
            <a:extLst>
              <a:ext uri="{FF2B5EF4-FFF2-40B4-BE49-F238E27FC236}">
                <a16:creationId xmlns:a16="http://schemas.microsoft.com/office/drawing/2014/main" xmlns="" id="{A1B4E86B-DD5D-4C1F-A7EE-EDF389B458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3" y="4537622"/>
            <a:ext cx="495616" cy="4824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2404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of the slide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28650" y="842963"/>
            <a:ext cx="3798888" cy="3457575"/>
          </a:xfrm>
          <a:prstGeom prst="rect">
            <a:avLst/>
          </a:prstGeom>
        </p:spPr>
        <p:txBody>
          <a:bodyPr/>
          <a:lstStyle>
            <a:lvl1pPr marL="179388" indent="-179388">
              <a:buClr>
                <a:schemeClr val="tx2"/>
              </a:buClr>
              <a:defRPr baseline="0"/>
            </a:lvl1pPr>
            <a:lvl2pPr marL="357188" indent="-177800">
              <a:buClr>
                <a:schemeClr val="tx2"/>
              </a:buClr>
              <a:defRPr/>
            </a:lvl2pPr>
            <a:lvl3pPr marL="536575" indent="-179388">
              <a:buClr>
                <a:schemeClr val="tx2"/>
              </a:buClr>
              <a:defRPr/>
            </a:lvl3pPr>
            <a:lvl4pPr marL="720725" indent="-184150">
              <a:buClr>
                <a:schemeClr val="tx2"/>
              </a:buClr>
              <a:defRPr/>
            </a:lvl4pPr>
            <a:lvl5pPr marL="898525" indent="-177800">
              <a:buClr>
                <a:schemeClr val="tx2"/>
              </a:buClr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572000" y="842963"/>
            <a:ext cx="3943350" cy="3457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aseline="0"/>
            </a:lvl1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insert</a:t>
            </a:r>
            <a:r>
              <a:rPr lang="it-IT" dirty="0"/>
              <a:t> </a:t>
            </a:r>
            <a:r>
              <a:rPr lang="it-IT" dirty="0" err="1"/>
              <a:t>contents</a:t>
            </a:r>
            <a:r>
              <a:rPr lang="it-IT" dirty="0"/>
              <a:t> (</a:t>
            </a:r>
            <a:r>
              <a:rPr lang="it-IT" dirty="0" err="1"/>
              <a:t>tables</a:t>
            </a:r>
            <a:r>
              <a:rPr lang="it-IT" dirty="0"/>
              <a:t>, </a:t>
            </a:r>
            <a:r>
              <a:rPr lang="it-IT" dirty="0" err="1"/>
              <a:t>charts</a:t>
            </a:r>
            <a:r>
              <a:rPr lang="it-IT" dirty="0"/>
              <a:t>, </a:t>
            </a:r>
            <a:r>
              <a:rPr lang="it-IT" dirty="0" err="1"/>
              <a:t>pictures</a:t>
            </a:r>
            <a:r>
              <a:rPr lang="it-IT" dirty="0"/>
              <a:t>, etc.)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7395571-388A-479D-BA6A-6777DF032F2C}"/>
              </a:ext>
            </a:extLst>
          </p:cNvPr>
          <p:cNvSpPr/>
          <p:nvPr userDrawn="1"/>
        </p:nvSpPr>
        <p:spPr>
          <a:xfrm>
            <a:off x="1520825" y="4524375"/>
            <a:ext cx="7623175" cy="5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DAF8744-7665-4E72-A565-EF57CB9CD945}"/>
              </a:ext>
            </a:extLst>
          </p:cNvPr>
          <p:cNvSpPr/>
          <p:nvPr userDrawn="1"/>
        </p:nvSpPr>
        <p:spPr>
          <a:xfrm>
            <a:off x="0" y="4524375"/>
            <a:ext cx="1229442" cy="5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0E3F684E-3161-414B-8666-0C6F2E8641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547496"/>
            <a:ext cx="7345363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671BB7AF-4E4B-4402-BECD-D798DA23A48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19125" y="4773466"/>
            <a:ext cx="7345363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Speaker’s Name and Family Name, Speaker’s Affiliation</a:t>
            </a:r>
          </a:p>
        </p:txBody>
      </p:sp>
      <p:pic>
        <p:nvPicPr>
          <p:cNvPr id="10" name="Picture 15">
            <a:extLst>
              <a:ext uri="{FF2B5EF4-FFF2-40B4-BE49-F238E27FC236}">
                <a16:creationId xmlns:a16="http://schemas.microsoft.com/office/drawing/2014/main" xmlns="" id="{A1B4E86B-DD5D-4C1F-A7EE-EDF389B458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3" y="4537622"/>
            <a:ext cx="495616" cy="4824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4415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>
            <a:lvl1pPr>
              <a:defRPr sz="2400" baseline="0">
                <a:solidFill>
                  <a:schemeClr val="tx2"/>
                </a:solidFill>
              </a:defRPr>
            </a:lvl1pPr>
          </a:lstStyle>
          <a:p>
            <a:r>
              <a:rPr lang="it-IT" dirty="0"/>
              <a:t>Title of the slide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DD58E70-5BEF-406D-9041-AC318A23E46E}"/>
              </a:ext>
            </a:extLst>
          </p:cNvPr>
          <p:cNvSpPr/>
          <p:nvPr userDrawn="1"/>
        </p:nvSpPr>
        <p:spPr>
          <a:xfrm>
            <a:off x="1520825" y="4524375"/>
            <a:ext cx="7623175" cy="5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4CEEB72-20A8-40BA-8CC2-3D0C8E5D9987}"/>
              </a:ext>
            </a:extLst>
          </p:cNvPr>
          <p:cNvSpPr/>
          <p:nvPr userDrawn="1"/>
        </p:nvSpPr>
        <p:spPr>
          <a:xfrm>
            <a:off x="0" y="4524375"/>
            <a:ext cx="1229442" cy="5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xmlns="" id="{4D461644-2449-44CA-9B0A-43206423A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547496"/>
            <a:ext cx="7345363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4B5F4180-48C6-4746-96F5-7E97529717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19125" y="4773466"/>
            <a:ext cx="7345363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Speaker’s Name and Family Name, Speaker’s Affiliation</a:t>
            </a:r>
          </a:p>
        </p:txBody>
      </p:sp>
      <p:pic>
        <p:nvPicPr>
          <p:cNvPr id="8" name="Picture 15">
            <a:extLst>
              <a:ext uri="{FF2B5EF4-FFF2-40B4-BE49-F238E27FC236}">
                <a16:creationId xmlns:a16="http://schemas.microsoft.com/office/drawing/2014/main" xmlns="" id="{A1B4E86B-DD5D-4C1F-A7EE-EDF389B458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3" y="4537622"/>
            <a:ext cx="495616" cy="4824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970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3"/>
          <p:cNvSpPr txBox="1">
            <a:spLocks noChangeArrowheads="1"/>
          </p:cNvSpPr>
          <p:nvPr userDrawn="1"/>
        </p:nvSpPr>
        <p:spPr bwMode="auto">
          <a:xfrm>
            <a:off x="684213" y="3219450"/>
            <a:ext cx="3167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en-US" sz="1200" dirty="0" smtClean="0"/>
              <a:t>Intervenant :</a:t>
            </a:r>
            <a:endParaRPr lang="en-US" altLang="en-US" sz="1200" dirty="0"/>
          </a:p>
        </p:txBody>
      </p:sp>
      <p:sp>
        <p:nvSpPr>
          <p:cNvPr id="18" name="TextBox 14"/>
          <p:cNvSpPr txBox="1">
            <a:spLocks noChangeArrowheads="1"/>
          </p:cNvSpPr>
          <p:nvPr userDrawn="1"/>
        </p:nvSpPr>
        <p:spPr bwMode="auto">
          <a:xfrm>
            <a:off x="3927475" y="3230563"/>
            <a:ext cx="31670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en-US" sz="1200" dirty="0" smtClean="0"/>
              <a:t>Contact</a:t>
            </a:r>
            <a:r>
              <a:rPr lang="it-IT" altLang="en-US" sz="1200" baseline="0" dirty="0" smtClean="0"/>
              <a:t> </a:t>
            </a:r>
            <a:r>
              <a:rPr lang="it-IT" altLang="en-US" sz="1200" dirty="0" smtClean="0"/>
              <a:t>:</a:t>
            </a:r>
            <a:endParaRPr lang="en-US" altLang="en-US" sz="1200" dirty="0"/>
          </a:p>
        </p:txBody>
      </p:sp>
      <p:sp>
        <p:nvSpPr>
          <p:cNvPr id="19" name="TextBox 15"/>
          <p:cNvSpPr txBox="1">
            <a:spLocks noChangeArrowheads="1"/>
          </p:cNvSpPr>
          <p:nvPr userDrawn="1"/>
        </p:nvSpPr>
        <p:spPr bwMode="auto">
          <a:xfrm>
            <a:off x="684213" y="2551113"/>
            <a:ext cx="7832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en-US" dirty="0"/>
              <a:t>Questions </a:t>
            </a:r>
            <a:r>
              <a:rPr lang="it-IT" altLang="en-US" dirty="0" smtClean="0"/>
              <a:t>et Commentaires</a:t>
            </a:r>
            <a:endParaRPr lang="en-US" altLang="en-US" dirty="0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1" hasCustomPrompt="1"/>
          </p:nvPr>
        </p:nvSpPr>
        <p:spPr>
          <a:xfrm>
            <a:off x="684213" y="3507853"/>
            <a:ext cx="3167062" cy="1111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i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Speaker’s Name and Family Name, Speaker’s Affiliation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9" y="1182706"/>
            <a:ext cx="7833370" cy="130022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aseline="0">
                <a:solidFill>
                  <a:schemeClr val="tx2"/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21" name="Text Placeholder 45"/>
          <p:cNvSpPr>
            <a:spLocks noGrp="1"/>
          </p:cNvSpPr>
          <p:nvPr>
            <p:ph type="body" sz="quarter" idx="12" hasCustomPrompt="1"/>
          </p:nvPr>
        </p:nvSpPr>
        <p:spPr>
          <a:xfrm>
            <a:off x="3946526" y="3507853"/>
            <a:ext cx="4570411" cy="1111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Speaker’s Contacts</a:t>
            </a:r>
          </a:p>
        </p:txBody>
      </p:sp>
      <p:grpSp>
        <p:nvGrpSpPr>
          <p:cNvPr id="10" name="Group 20"/>
          <p:cNvGrpSpPr/>
          <p:nvPr userDrawn="1"/>
        </p:nvGrpSpPr>
        <p:grpSpPr>
          <a:xfrm>
            <a:off x="6987972" y="124724"/>
            <a:ext cx="1997487" cy="923330"/>
            <a:chOff x="6987972" y="124724"/>
            <a:chExt cx="1997487" cy="923330"/>
          </a:xfrm>
        </p:grpSpPr>
        <p:pic>
          <p:nvPicPr>
            <p:cNvPr id="11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7972" y="164809"/>
              <a:ext cx="837591" cy="815255"/>
            </a:xfrm>
            <a:prstGeom prst="rect">
              <a:avLst/>
            </a:prstGeom>
          </p:spPr>
        </p:pic>
        <p:sp>
          <p:nvSpPr>
            <p:cNvPr id="12" name="TextBox 2"/>
            <p:cNvSpPr txBox="1"/>
            <p:nvPr userDrawn="1"/>
          </p:nvSpPr>
          <p:spPr>
            <a:xfrm>
              <a:off x="7790727" y="124724"/>
              <a:ext cx="11947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INTERNATIONAL</a:t>
              </a:r>
            </a:p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BUILDING</a:t>
              </a:r>
            </a:p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PERFORMANCE</a:t>
              </a:r>
            </a:p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SIMULATION</a:t>
              </a:r>
            </a:p>
            <a:p>
              <a:pPr>
                <a:lnSpc>
                  <a:spcPct val="120000"/>
                </a:lnSpc>
              </a:pPr>
              <a:r>
                <a:rPr lang="it-IT" sz="900" b="1" spc="20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ASSOCIATION</a:t>
              </a:r>
              <a:endParaRPr lang="en-US" sz="900" b="1" spc="2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3" name="ZoneTexte 12"/>
          <p:cNvSpPr txBox="1"/>
          <p:nvPr userDrawn="1"/>
        </p:nvSpPr>
        <p:spPr>
          <a:xfrm>
            <a:off x="3058516" y="387770"/>
            <a:ext cx="3909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Conférence</a:t>
            </a:r>
            <a:r>
              <a:rPr lang="fr-FR" sz="1600" baseline="0" dirty="0" smtClean="0"/>
              <a:t> francophone 2022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410221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600" kern="1200">
          <a:solidFill>
            <a:srgbClr val="A32D2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>
          <a:solidFill>
            <a:srgbClr val="A32D2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600">
          <a:solidFill>
            <a:srgbClr val="A32D2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600">
          <a:solidFill>
            <a:srgbClr val="A32D2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600">
          <a:solidFill>
            <a:srgbClr val="A32D2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A32D2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A32D2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A32D2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A32D22"/>
          </a:solidFill>
          <a:latin typeface="Arial" panose="020B0604020202020204" pitchFamily="34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Clr>
          <a:srgbClr val="A32D2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7800" algn="l" rtl="0" fontAlgn="base">
        <a:spcBef>
          <a:spcPct val="20000"/>
        </a:spcBef>
        <a:spcAft>
          <a:spcPct val="0"/>
        </a:spcAft>
        <a:buClr>
          <a:srgbClr val="A32D2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9388" algn="l" rtl="0" fontAlgn="base">
        <a:spcBef>
          <a:spcPct val="20000"/>
        </a:spcBef>
        <a:spcAft>
          <a:spcPct val="0"/>
        </a:spcAft>
        <a:buClr>
          <a:srgbClr val="A32D2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rtl="0" fontAlgn="base">
        <a:spcBef>
          <a:spcPct val="20000"/>
        </a:spcBef>
        <a:spcAft>
          <a:spcPct val="0"/>
        </a:spcAft>
        <a:buClr>
          <a:srgbClr val="A32D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77800" algn="l" rtl="0" fontAlgn="base">
        <a:spcBef>
          <a:spcPct val="20000"/>
        </a:spcBef>
        <a:spcAft>
          <a:spcPct val="0"/>
        </a:spcAft>
        <a:buClr>
          <a:srgbClr val="A32D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r>
              <a:rPr lang="fr-FR" dirty="0"/>
              <a:t>Teddy </a:t>
            </a:r>
            <a:r>
              <a:rPr lang="fr-FR" dirty="0" err="1" smtClean="0"/>
              <a:t>Gresse</a:t>
            </a:r>
          </a:p>
          <a:p>
            <a:r>
              <a:rPr lang="fr-FR" sz="1000" dirty="0" err="1" smtClean="0"/>
              <a:t>Univ</a:t>
            </a:r>
            <a:r>
              <a:rPr lang="fr-FR" sz="1000" dirty="0" smtClean="0"/>
              <a:t> Lyon, INSA Lyon, CNRS, CETHIL, UMR5008, 69621 Villeurbanne, France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83569" y="1036405"/>
            <a:ext cx="7833370" cy="2036745"/>
          </a:xfrm>
        </p:spPr>
        <p:txBody>
          <a:bodyPr anchor="ctr">
            <a:normAutofit/>
          </a:bodyPr>
          <a:lstStyle/>
          <a:p>
            <a:r>
              <a:rPr lang="fr-FR" sz="2350" dirty="0"/>
              <a:t>Simulations aux Grandes Echelles basées sur la méthode de Boltzmann sur réseau d’un jet axisymétrique et isotherme se développant dans une pièce</a:t>
            </a:r>
            <a:endParaRPr lang="en-US" sz="235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3937000" y="3361553"/>
            <a:ext cx="4667447" cy="1166079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300"/>
              </a:spcAft>
            </a:pPr>
            <a:r>
              <a:rPr lang="fr-FR" sz="1700" dirty="0"/>
              <a:t>Teddy </a:t>
            </a:r>
            <a:r>
              <a:rPr lang="fr-FR" sz="1700" dirty="0" err="1" smtClean="0"/>
              <a:t>Gresse</a:t>
            </a:r>
            <a:r>
              <a:rPr lang="fr-FR" sz="1700" baseline="30000" dirty="0"/>
              <a:t> 1</a:t>
            </a:r>
            <a:r>
              <a:rPr lang="fr-FR" sz="1700" dirty="0" smtClean="0"/>
              <a:t>, </a:t>
            </a:r>
            <a:r>
              <a:rPr lang="fr-FR" sz="1700" dirty="0" smtClean="0"/>
              <a:t>Lucie </a:t>
            </a:r>
            <a:r>
              <a:rPr lang="fr-FR" sz="1700" dirty="0" err="1" smtClean="0"/>
              <a:t>Merlier</a:t>
            </a:r>
            <a:r>
              <a:rPr lang="fr-FR" sz="1700" baseline="30000" dirty="0"/>
              <a:t> 2</a:t>
            </a:r>
            <a:r>
              <a:rPr lang="fr-FR" sz="1700" dirty="0" smtClean="0"/>
              <a:t>, </a:t>
            </a:r>
            <a:r>
              <a:rPr lang="fr-FR" sz="1700" dirty="0" smtClean="0"/>
              <a:t>Jérôme </a:t>
            </a:r>
            <a:r>
              <a:rPr lang="fr-FR" sz="1700" dirty="0" smtClean="0"/>
              <a:t>Jacob</a:t>
            </a:r>
            <a:r>
              <a:rPr lang="fr-FR" sz="1700" baseline="30000" dirty="0"/>
              <a:t> 3</a:t>
            </a:r>
            <a:r>
              <a:rPr lang="fr-FR" sz="1700" dirty="0" smtClean="0"/>
              <a:t>, </a:t>
            </a:r>
            <a:r>
              <a:rPr lang="fr-FR" sz="1700" dirty="0" smtClean="0"/>
              <a:t>Frédéric </a:t>
            </a:r>
            <a:r>
              <a:rPr lang="fr-FR" sz="1700" dirty="0" err="1" smtClean="0"/>
              <a:t>Kuznik</a:t>
            </a:r>
            <a:r>
              <a:rPr lang="fr-FR" sz="1700" baseline="30000" dirty="0"/>
              <a:t> 1</a:t>
            </a:r>
            <a:endParaRPr lang="fr-FR" sz="1700" dirty="0" smtClean="0"/>
          </a:p>
          <a:p>
            <a:r>
              <a:rPr lang="fr-FR" sz="1400" baseline="30000" dirty="0" smtClean="0"/>
              <a:t>1</a:t>
            </a:r>
            <a:r>
              <a:rPr lang="fr-FR" sz="1400" dirty="0" smtClean="0"/>
              <a:t> </a:t>
            </a:r>
            <a:r>
              <a:rPr lang="fr-FR" sz="1400" dirty="0" err="1" smtClean="0"/>
              <a:t>Univ</a:t>
            </a:r>
            <a:r>
              <a:rPr lang="fr-FR" sz="1400" dirty="0" smtClean="0"/>
              <a:t> </a:t>
            </a:r>
            <a:r>
              <a:rPr lang="fr-FR" sz="1400" dirty="0"/>
              <a:t>Lyon, INSA Lyon, CNRS, CETHIL, UMR5008, 69621 </a:t>
            </a:r>
            <a:r>
              <a:rPr lang="fr-FR" sz="1400" dirty="0" smtClean="0"/>
              <a:t>Villeurbanne, France</a:t>
            </a:r>
          </a:p>
          <a:p>
            <a:r>
              <a:rPr lang="fr-FR" sz="1400" baseline="30000" dirty="0"/>
              <a:t>2</a:t>
            </a:r>
            <a:r>
              <a:rPr lang="fr-FR" sz="1400" dirty="0"/>
              <a:t> </a:t>
            </a:r>
            <a:r>
              <a:rPr lang="fr-FR" sz="1400" dirty="0" err="1"/>
              <a:t>Univ</a:t>
            </a:r>
            <a:r>
              <a:rPr lang="fr-FR" sz="1400" dirty="0"/>
              <a:t> Lyon, UCBL, INSA Lyon, CNRS, CETHIL, </a:t>
            </a:r>
            <a:r>
              <a:rPr lang="fr-FR" sz="1400" dirty="0" smtClean="0"/>
              <a:t>UMR5008, Villeurbanne</a:t>
            </a:r>
            <a:r>
              <a:rPr lang="fr-FR" sz="1400" dirty="0"/>
              <a:t>, F-69621, </a:t>
            </a:r>
            <a:r>
              <a:rPr lang="fr-FR" sz="1400" dirty="0" smtClean="0"/>
              <a:t>France</a:t>
            </a:r>
            <a:endParaRPr lang="fr-FR" sz="1400" dirty="0" smtClean="0"/>
          </a:p>
          <a:p>
            <a:r>
              <a:rPr lang="fr-FR" sz="1400" baseline="30000" dirty="0" smtClean="0"/>
              <a:t>3</a:t>
            </a:r>
            <a:r>
              <a:rPr lang="fr-FR" sz="1400" dirty="0" smtClean="0"/>
              <a:t> Aix </a:t>
            </a:r>
            <a:r>
              <a:rPr lang="fr-FR" sz="1400" dirty="0"/>
              <a:t>Marseille </a:t>
            </a:r>
            <a:r>
              <a:rPr lang="fr-FR" sz="1400" dirty="0" err="1"/>
              <a:t>Univ</a:t>
            </a:r>
            <a:r>
              <a:rPr lang="fr-FR" sz="1400" dirty="0"/>
              <a:t>, CNRS, Centrale Marseille, M2P2 UMR </a:t>
            </a:r>
            <a:r>
              <a:rPr lang="fr-FR" sz="1400" dirty="0" smtClean="0"/>
              <a:t>7340, Marseille</a:t>
            </a:r>
            <a:r>
              <a:rPr lang="fr-FR" sz="1400" dirty="0"/>
              <a:t>, 13451, </a:t>
            </a:r>
            <a:r>
              <a:rPr lang="fr-FR" sz="1400" dirty="0" smtClean="0"/>
              <a:t>France</a:t>
            </a:r>
            <a:endParaRPr lang="fr-FR" sz="1400" dirty="0" smtClean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xmlns="" id="{6BB29301-F4E4-414D-880A-9C543FA335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035" y="4692528"/>
            <a:ext cx="1256181" cy="344094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xmlns="" id="{9C9BC6AF-4A15-4740-AB1E-FFF62C4A80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757" y="4673932"/>
            <a:ext cx="1346243" cy="38746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020" y="4635633"/>
            <a:ext cx="832512" cy="40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72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Cellule expérimentale MINIBAT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tx2"/>
                </a:solidFill>
              </a:rPr>
              <a:t>Modélisation numérique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Analyse du </a:t>
            </a: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jet isotherme</a:t>
            </a:r>
            <a:endParaRPr lang="fr-FR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Conclusions et perspectives</a:t>
            </a:r>
            <a:endParaRPr lang="fr-FR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26809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26999" y="1047750"/>
            <a:ext cx="3200991" cy="3214688"/>
          </a:xfrm>
        </p:spPr>
        <p:txBody>
          <a:bodyPr/>
          <a:lstStyle/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400" i="1" dirty="0" smtClean="0"/>
              <a:t>Approche LBM-LES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Concept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fr-FR" sz="1100" dirty="0" smtClean="0"/>
              <a:t>Description </a:t>
            </a:r>
            <a:r>
              <a:rPr lang="fr-FR" sz="1100" dirty="0" err="1" smtClean="0"/>
              <a:t>mésoscopique</a:t>
            </a:r>
            <a:r>
              <a:rPr lang="fr-FR" sz="1100" dirty="0" smtClean="0"/>
              <a:t> </a:t>
            </a:r>
            <a:r>
              <a:rPr lang="fr-FR" sz="1100" dirty="0"/>
              <a:t>de </a:t>
            </a:r>
            <a:r>
              <a:rPr lang="fr-FR" sz="1100" dirty="0" smtClean="0"/>
              <a:t>l'écoulement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100" dirty="0" smtClean="0"/>
              <a:t>Etapes </a:t>
            </a:r>
            <a:r>
              <a:rPr lang="fr-FR" sz="1100" dirty="0"/>
              <a:t>de propagation </a:t>
            </a:r>
            <a:r>
              <a:rPr lang="fr-FR" sz="1100" dirty="0"/>
              <a:t>/</a:t>
            </a:r>
            <a:r>
              <a:rPr lang="fr-FR" sz="1100" dirty="0" smtClean="0"/>
              <a:t> collision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Solveur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100" dirty="0" err="1" smtClean="0"/>
              <a:t>ProLB</a:t>
            </a:r>
            <a:endParaRPr lang="fr-FR" sz="11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Validation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100" dirty="0" smtClean="0"/>
              <a:t>Dispersion </a:t>
            </a:r>
            <a:r>
              <a:rPr lang="fr-FR" sz="1100" dirty="0"/>
              <a:t>de polluants et des écoulements urbains dans des géométries complexes (</a:t>
            </a:r>
            <a:r>
              <a:rPr lang="fr-FR" sz="1100" i="1" dirty="0"/>
              <a:t>Jacob, et al. 2021</a:t>
            </a:r>
            <a:r>
              <a:rPr lang="fr-FR" sz="11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/>
              <a:t>Modèle </a:t>
            </a:r>
            <a:r>
              <a:rPr lang="fr-FR" sz="1200" dirty="0" err="1"/>
              <a:t>sous-maille</a:t>
            </a:r>
            <a:r>
              <a:rPr lang="fr-FR" sz="1200" dirty="0" smtClean="0"/>
              <a:t>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100" dirty="0" smtClean="0"/>
              <a:t>SISM </a:t>
            </a:r>
            <a:r>
              <a:rPr lang="fr-FR" sz="1100" i="1" dirty="0" smtClean="0"/>
              <a:t>(</a:t>
            </a:r>
            <a:r>
              <a:rPr lang="fr-FR" sz="1100" i="1" dirty="0" err="1" smtClean="0"/>
              <a:t>Lévêque</a:t>
            </a:r>
            <a:r>
              <a:rPr lang="fr-FR" sz="1100" i="1" dirty="0" smtClean="0"/>
              <a:t> 2007)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Modélisation numérique</a:t>
            </a:r>
            <a:endParaRPr lang="fr-FR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27" name="Connecteur droit 26"/>
          <p:cNvCxnSpPr/>
          <p:nvPr/>
        </p:nvCxnSpPr>
        <p:spPr>
          <a:xfrm>
            <a:off x="3322242" y="1049040"/>
            <a:ext cx="0" cy="3312368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9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26999" y="1047750"/>
            <a:ext cx="3200991" cy="3214688"/>
          </a:xfrm>
        </p:spPr>
        <p:txBody>
          <a:bodyPr/>
          <a:lstStyle/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400" i="1" dirty="0" smtClean="0"/>
              <a:t>Approche LBM-LES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Concept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fr-FR" sz="1100" dirty="0" smtClean="0"/>
              <a:t>Description </a:t>
            </a:r>
            <a:r>
              <a:rPr lang="fr-FR" sz="1100" dirty="0" err="1" smtClean="0"/>
              <a:t>mésoscopique</a:t>
            </a:r>
            <a:r>
              <a:rPr lang="fr-FR" sz="1100" dirty="0" smtClean="0"/>
              <a:t> </a:t>
            </a:r>
            <a:r>
              <a:rPr lang="fr-FR" sz="1100" dirty="0"/>
              <a:t>de </a:t>
            </a:r>
            <a:r>
              <a:rPr lang="fr-FR" sz="1100" dirty="0" smtClean="0"/>
              <a:t>l'écoulement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100" dirty="0" smtClean="0"/>
              <a:t>Etapes </a:t>
            </a:r>
            <a:r>
              <a:rPr lang="fr-FR" sz="1100" dirty="0"/>
              <a:t>de propagation </a:t>
            </a:r>
            <a:r>
              <a:rPr lang="fr-FR" sz="1100" dirty="0"/>
              <a:t>/</a:t>
            </a:r>
            <a:r>
              <a:rPr lang="fr-FR" sz="1100" dirty="0" smtClean="0"/>
              <a:t> collision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Solveur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100" dirty="0" err="1" smtClean="0"/>
              <a:t>ProLB</a:t>
            </a:r>
            <a:endParaRPr lang="fr-FR" sz="11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Validation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100" dirty="0" smtClean="0"/>
              <a:t>Dispersion </a:t>
            </a:r>
            <a:r>
              <a:rPr lang="fr-FR" sz="1100" dirty="0"/>
              <a:t>de polluants et des écoulements urbains dans des géométries complexes (</a:t>
            </a:r>
            <a:r>
              <a:rPr lang="fr-FR" sz="1100" i="1" dirty="0"/>
              <a:t>Jacob, et al. 2021</a:t>
            </a:r>
            <a:r>
              <a:rPr lang="fr-FR" sz="11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/>
              <a:t>Modèle </a:t>
            </a:r>
            <a:r>
              <a:rPr lang="fr-FR" sz="1200" dirty="0" err="1"/>
              <a:t>sous-maille</a:t>
            </a:r>
            <a:r>
              <a:rPr lang="fr-FR" sz="1200" dirty="0" smtClean="0"/>
              <a:t>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100" dirty="0" smtClean="0"/>
              <a:t>SISM </a:t>
            </a:r>
            <a:r>
              <a:rPr lang="fr-FR" sz="1100" i="1" dirty="0" smtClean="0"/>
              <a:t>(</a:t>
            </a:r>
            <a:r>
              <a:rPr lang="fr-FR" sz="1100" i="1" dirty="0" err="1" smtClean="0"/>
              <a:t>Lévêque</a:t>
            </a:r>
            <a:r>
              <a:rPr lang="fr-FR" sz="1100" i="1" dirty="0" smtClean="0"/>
              <a:t> 2007)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Modélisation numérique</a:t>
            </a:r>
            <a:endParaRPr lang="fr-FR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28" name="Connecteur droit 27"/>
          <p:cNvCxnSpPr/>
          <p:nvPr/>
        </p:nvCxnSpPr>
        <p:spPr>
          <a:xfrm>
            <a:off x="6076950" y="1049040"/>
            <a:ext cx="0" cy="3312368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3355293" y="1049040"/>
            <a:ext cx="2880000" cy="3214688"/>
          </a:xfrm>
        </p:spPr>
        <p:txBody>
          <a:bodyPr/>
          <a:lstStyle/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400" i="1" dirty="0" smtClean="0"/>
              <a:t>Conditions aux limites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Entrée / sortie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100" dirty="0" smtClean="0"/>
              <a:t>Débit massique constant</a:t>
            </a:r>
            <a:r>
              <a:rPr lang="fr-FR" sz="1600" dirty="0"/>
              <a:t> </a:t>
            </a:r>
            <a:endParaRPr lang="fr-FR" sz="1600" dirty="0" smtClean="0"/>
          </a:p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100" dirty="0" smtClean="0"/>
              <a:t>(sur des sections </a:t>
            </a:r>
            <a:r>
              <a:rPr lang="fr-FR" sz="1100" dirty="0"/>
              <a:t>éloignées des bouches de soufflage et </a:t>
            </a:r>
            <a:r>
              <a:rPr lang="fr-FR" sz="1100" dirty="0" smtClean="0"/>
              <a:t>d’extraction)</a:t>
            </a:r>
          </a:p>
          <a:p>
            <a:pPr marL="173038" indent="-171450"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Parois</a:t>
            </a:r>
          </a:p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100" dirty="0" smtClean="0"/>
              <a:t>- Loi de paroi (</a:t>
            </a:r>
            <a:r>
              <a:rPr lang="fr-FR" sz="1100" i="1" dirty="0" err="1" smtClean="0">
                <a:solidFill>
                  <a:srgbClr val="000000"/>
                </a:solidFill>
                <a:ea typeface="Times New Roman"/>
              </a:rPr>
              <a:t>Afzal</a:t>
            </a:r>
            <a:r>
              <a:rPr lang="fr-FR" sz="1100" i="1" dirty="0" smtClean="0">
                <a:solidFill>
                  <a:srgbClr val="000000"/>
                </a:solidFill>
                <a:ea typeface="Times New Roman"/>
              </a:rPr>
              <a:t> </a:t>
            </a:r>
            <a:r>
              <a:rPr lang="fr-FR" sz="1100" i="1" dirty="0">
                <a:solidFill>
                  <a:srgbClr val="000000"/>
                </a:solidFill>
                <a:ea typeface="Times New Roman"/>
              </a:rPr>
              <a:t>1996</a:t>
            </a:r>
            <a:r>
              <a:rPr lang="fr-FR" sz="1100" dirty="0" smtClean="0">
                <a:solidFill>
                  <a:srgbClr val="000000"/>
                </a:solidFill>
                <a:ea typeface="Times New Roman"/>
              </a:rPr>
              <a:t>)</a:t>
            </a:r>
            <a:endParaRPr lang="fr-FR" sz="1100" dirty="0">
              <a:solidFill>
                <a:srgbClr val="000000"/>
              </a:solidFill>
              <a:ea typeface="Times New Roman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38223" y="914400"/>
            <a:ext cx="3184019" cy="345970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5" name="Connecteur droit 34"/>
          <p:cNvCxnSpPr/>
          <p:nvPr/>
        </p:nvCxnSpPr>
        <p:spPr>
          <a:xfrm>
            <a:off x="3322242" y="1049040"/>
            <a:ext cx="0" cy="3312368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90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3132000" y="1049040"/>
            <a:ext cx="2880000" cy="3214688"/>
          </a:xfrm>
        </p:spPr>
        <p:txBody>
          <a:bodyPr/>
          <a:lstStyle/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400" i="1" dirty="0" smtClean="0"/>
              <a:t>Conditions aux limites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Entrée / sortie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000" dirty="0" smtClean="0"/>
              <a:t>Débit massique constant</a:t>
            </a:r>
            <a:r>
              <a:rPr lang="fr-FR" sz="1200" dirty="0"/>
              <a:t> </a:t>
            </a:r>
            <a:endParaRPr lang="fr-FR" sz="1200" dirty="0" smtClean="0"/>
          </a:p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200" dirty="0" smtClean="0"/>
              <a:t>(</a:t>
            </a:r>
            <a:r>
              <a:rPr lang="fr-FR" sz="1000" dirty="0" smtClean="0"/>
              <a:t>sur des sections </a:t>
            </a:r>
            <a:r>
              <a:rPr lang="fr-FR" sz="1000" dirty="0"/>
              <a:t>éloignées des bouches de soufflage et </a:t>
            </a:r>
            <a:r>
              <a:rPr lang="fr-FR" sz="1000" dirty="0" smtClean="0"/>
              <a:t>d’extraction)</a:t>
            </a:r>
          </a:p>
          <a:p>
            <a:pPr marL="173038" indent="-171450"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Parois</a:t>
            </a:r>
          </a:p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000" dirty="0" smtClean="0"/>
              <a:t>- Loi de paroi (</a:t>
            </a:r>
            <a:r>
              <a:rPr lang="fr-FR" sz="1000" i="1" dirty="0" err="1" smtClean="0">
                <a:solidFill>
                  <a:srgbClr val="000000"/>
                </a:solidFill>
                <a:ea typeface="Times New Roman"/>
              </a:rPr>
              <a:t>Afzal</a:t>
            </a:r>
            <a:r>
              <a:rPr lang="fr-FR" sz="1000" i="1" dirty="0" smtClean="0">
                <a:solidFill>
                  <a:srgbClr val="000000"/>
                </a:solidFill>
                <a:ea typeface="Times New Roman"/>
              </a:rPr>
              <a:t> </a:t>
            </a:r>
            <a:r>
              <a:rPr lang="fr-FR" sz="1000" i="1" dirty="0">
                <a:solidFill>
                  <a:srgbClr val="000000"/>
                </a:solidFill>
                <a:ea typeface="Times New Roman"/>
              </a:rPr>
              <a:t>1996</a:t>
            </a:r>
            <a:r>
              <a:rPr lang="fr-FR" sz="1000" dirty="0" smtClean="0">
                <a:solidFill>
                  <a:srgbClr val="000000"/>
                </a:solidFill>
                <a:ea typeface="Times New Roman"/>
              </a:rPr>
              <a:t>)</a:t>
            </a:r>
            <a:endParaRPr lang="fr-FR" sz="1000" dirty="0">
              <a:solidFill>
                <a:srgbClr val="000000"/>
              </a:solidFill>
              <a:ea typeface="Times New Roman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27000" y="1047750"/>
            <a:ext cx="2940050" cy="3214688"/>
          </a:xfrm>
        </p:spPr>
        <p:txBody>
          <a:bodyPr/>
          <a:lstStyle/>
          <a:p>
            <a:pPr marL="179388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400" i="1" dirty="0" smtClean="0"/>
              <a:t>Approche LBM-LES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Concept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fr-FR" sz="1000" dirty="0" smtClean="0"/>
              <a:t>Description </a:t>
            </a:r>
            <a:r>
              <a:rPr lang="fr-FR" sz="1000" dirty="0" err="1" smtClean="0"/>
              <a:t>mésoscopique</a:t>
            </a:r>
            <a:r>
              <a:rPr lang="fr-FR" sz="1000" dirty="0" smtClean="0"/>
              <a:t> </a:t>
            </a:r>
            <a:r>
              <a:rPr lang="fr-FR" sz="1000" dirty="0"/>
              <a:t>de </a:t>
            </a:r>
            <a:r>
              <a:rPr lang="fr-FR" sz="1000" dirty="0" smtClean="0"/>
              <a:t>l'écoulement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000" dirty="0" smtClean="0"/>
              <a:t>Etapes </a:t>
            </a:r>
            <a:r>
              <a:rPr lang="fr-FR" sz="1000" dirty="0"/>
              <a:t>de propagation </a:t>
            </a:r>
            <a:r>
              <a:rPr lang="fr-FR" sz="1000" dirty="0"/>
              <a:t>/</a:t>
            </a:r>
            <a:r>
              <a:rPr lang="fr-FR" sz="1000" dirty="0" smtClean="0"/>
              <a:t> collision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Solveur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000" dirty="0" err="1" smtClean="0"/>
              <a:t>ProLB</a:t>
            </a:r>
            <a:endParaRPr lang="fr-FR" sz="10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Validation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000" dirty="0" smtClean="0"/>
              <a:t>Dispersion </a:t>
            </a:r>
            <a:r>
              <a:rPr lang="fr-FR" sz="1000" dirty="0"/>
              <a:t>de polluants et des écoulements urbains dans des géométries complexes (</a:t>
            </a:r>
            <a:r>
              <a:rPr lang="fr-FR" sz="1000" i="1" dirty="0"/>
              <a:t>Jacob, et al. 2021</a:t>
            </a:r>
            <a:r>
              <a:rPr lang="fr-FR" sz="10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/>
              <a:t>Modèle </a:t>
            </a:r>
            <a:r>
              <a:rPr lang="fr-FR" sz="1200" dirty="0" err="1"/>
              <a:t>sous-maille</a:t>
            </a:r>
            <a:endParaRPr lang="fr-FR" sz="1200" dirty="0" smtClean="0"/>
          </a:p>
          <a:p>
            <a:pPr lvl="1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fr-FR" sz="1000" dirty="0" smtClean="0"/>
              <a:t>SISM </a:t>
            </a:r>
            <a:r>
              <a:rPr lang="fr-FR" sz="1000" i="1" dirty="0" smtClean="0"/>
              <a:t>(</a:t>
            </a:r>
            <a:r>
              <a:rPr lang="fr-FR" sz="1000" i="1" dirty="0" err="1" smtClean="0"/>
              <a:t>Lévêque</a:t>
            </a:r>
            <a:r>
              <a:rPr lang="fr-FR" sz="1000" i="1" dirty="0" smtClean="0"/>
              <a:t> 2007)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Modélisation numérique</a:t>
            </a:r>
            <a:endParaRPr lang="fr-FR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27" name="Connecteur droit 26"/>
          <p:cNvCxnSpPr/>
          <p:nvPr/>
        </p:nvCxnSpPr>
        <p:spPr>
          <a:xfrm>
            <a:off x="3067050" y="1049040"/>
            <a:ext cx="0" cy="3312368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6076950" y="1049040"/>
            <a:ext cx="0" cy="3312368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Espace réservé du texte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134100" y="1049040"/>
                <a:ext cx="2880000" cy="3214688"/>
              </a:xfrm>
            </p:spPr>
            <p:txBody>
              <a:bodyPr/>
              <a:lstStyle/>
              <a:p>
                <a:pPr marL="179388" lvl="1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fr-FR" sz="1400" i="1" dirty="0" smtClean="0"/>
                  <a:t>Maillage</a:t>
                </a:r>
              </a:p>
              <a:p>
                <a:pPr marL="0" indent="-17780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/>
                  <a:t>Zones de raffinement :</a:t>
                </a:r>
              </a:p>
              <a:p>
                <a:pPr marL="350837" lvl="2" indent="-171450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/>
                  <a:t>C</a:t>
                </a:r>
                <a:r>
                  <a:rPr lang="fr-FR" sz="1100" dirty="0"/>
                  <a:t>onduite </a:t>
                </a:r>
                <a:r>
                  <a:rPr lang="fr-FR" sz="1100" dirty="0"/>
                  <a:t>d’amenée d’air +</a:t>
                </a:r>
                <a:r>
                  <a:rPr lang="fr-FR" sz="1100" dirty="0"/>
                  <a:t> </a:t>
                </a:r>
                <a:r>
                  <a:rPr lang="fr-FR" sz="1100" dirty="0"/>
                  <a:t>zone de développement du jet </a:t>
                </a:r>
                <a:r>
                  <a:rPr lang="fr-FR" sz="1100" dirty="0"/>
                  <a:t>: 	</a:t>
                </a:r>
                <a:endParaRPr lang="fr-FR" sz="1100" dirty="0" smtClean="0"/>
              </a:p>
              <a:p>
                <a:pPr marL="179387" lvl="2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100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lang="fr-FR" sz="11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1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fr-FR" sz="1100" i="1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fr-FR" sz="1100" i="1">
                          <a:latin typeface="Cambria Math"/>
                        </a:rPr>
                        <m:t> =</m:t>
                      </m:r>
                      <m:r>
                        <a:rPr lang="fr-FR" sz="1100" i="1">
                          <a:latin typeface="Cambria Math"/>
                        </a:rPr>
                        <m:t>𝐷</m:t>
                      </m:r>
                      <m:r>
                        <a:rPr lang="fr-FR" sz="1100" i="1">
                          <a:latin typeface="Cambria Math"/>
                        </a:rPr>
                        <m:t>/35</m:t>
                      </m:r>
                    </m:oMath>
                  </m:oMathPara>
                </a14:m>
                <a:endParaRPr lang="fr-FR" sz="1100" dirty="0"/>
              </a:p>
              <a:p>
                <a:pPr marL="350837" lvl="2" indent="-171450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/>
                  <a:t>Conduite d’évacuation : </a:t>
                </a:r>
                <a:endParaRPr lang="fr-FR" sz="1100" dirty="0" smtClean="0"/>
              </a:p>
              <a:p>
                <a:pPr marL="179387" lvl="2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100">
                          <a:latin typeface="Cambria Math"/>
                        </a:rPr>
                        <m:t>Δ</m:t>
                      </m:r>
                      <m:r>
                        <a:rPr lang="fr-FR" sz="1100" i="1">
                          <a:latin typeface="Cambria Math"/>
                        </a:rPr>
                        <m:t>𝑥</m:t>
                      </m:r>
                      <m:r>
                        <a:rPr lang="fr-FR" sz="1100" i="1">
                          <a:latin typeface="Cambria Math"/>
                        </a:rPr>
                        <m:t> =</m:t>
                      </m:r>
                      <m:r>
                        <a:rPr lang="fr-FR" sz="1100" i="1">
                          <a:latin typeface="Cambria Math"/>
                        </a:rPr>
                        <m:t>𝐷</m:t>
                      </m:r>
                      <m:r>
                        <a:rPr lang="fr-FR" sz="1100" i="1">
                          <a:latin typeface="Cambria Math"/>
                        </a:rPr>
                        <m:t>/17.5</m:t>
                      </m:r>
                    </m:oMath>
                  </m:oMathPara>
                </a14:m>
                <a:endParaRPr lang="fr-FR" sz="1100" dirty="0"/>
              </a:p>
              <a:p>
                <a:pPr marL="350837" lvl="2" indent="-171450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/>
                  <a:t>Reste du domaine </a:t>
                </a:r>
                <a:r>
                  <a:rPr lang="fr-FR" sz="1100" dirty="0" smtClean="0"/>
                  <a:t>:</a:t>
                </a:r>
                <a:endParaRPr lang="fr-FR" sz="1100" dirty="0" smtClean="0">
                  <a:latin typeface="Cambria Math"/>
                </a:endParaRPr>
              </a:p>
              <a:p>
                <a:pPr marL="179387" lvl="2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100">
                          <a:latin typeface="Cambria Math"/>
                        </a:rPr>
                        <m:t>Δ</m:t>
                      </m:r>
                      <m:r>
                        <a:rPr lang="fr-FR" sz="1100" i="1">
                          <a:latin typeface="Cambria Math"/>
                        </a:rPr>
                        <m:t>𝑥</m:t>
                      </m:r>
                      <m:r>
                        <a:rPr lang="fr-FR" sz="1100" i="1">
                          <a:latin typeface="Cambria Math"/>
                        </a:rPr>
                        <m:t> =</m:t>
                      </m:r>
                      <m:r>
                        <a:rPr lang="fr-FR" sz="1100" i="1">
                          <a:latin typeface="Cambria Math"/>
                        </a:rPr>
                        <m:t>𝐷</m:t>
                      </m:r>
                      <m:r>
                        <a:rPr lang="fr-FR" sz="1100" i="1">
                          <a:latin typeface="Cambria Math"/>
                        </a:rPr>
                        <m:t>/2.1875</m:t>
                      </m:r>
                    </m:oMath>
                  </m:oMathPara>
                </a14:m>
                <a:endParaRPr lang="fr-FR" sz="1100" dirty="0"/>
              </a:p>
            </p:txBody>
          </p:sp>
        </mc:Choice>
        <mc:Fallback>
          <p:sp>
            <p:nvSpPr>
              <p:cNvPr id="30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134100" y="1049040"/>
                <a:ext cx="2880000" cy="3214688"/>
              </a:xfrm>
              <a:blipFill rotWithShape="1">
                <a:blip r:embed="rId2"/>
                <a:stretch>
                  <a:fillRect t="-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90098" y="840172"/>
            <a:ext cx="5765800" cy="3505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e 11"/>
          <p:cNvGrpSpPr/>
          <p:nvPr/>
        </p:nvGrpSpPr>
        <p:grpSpPr>
          <a:xfrm>
            <a:off x="244595" y="1497708"/>
            <a:ext cx="5644910" cy="2300732"/>
            <a:chOff x="0" y="0"/>
            <a:chExt cx="5191125" cy="2019300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8100"/>
              <a:ext cx="2409825" cy="19812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6674" y="0"/>
              <a:ext cx="633969" cy="4156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15" name="Connecteur droit 14"/>
            <p:cNvCxnSpPr>
              <a:endCxn id="20" idx="1"/>
            </p:cNvCxnSpPr>
            <p:nvPr/>
          </p:nvCxnSpPr>
          <p:spPr>
            <a:xfrm>
              <a:off x="700644" y="415637"/>
              <a:ext cx="1937781" cy="58448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700644" y="0"/>
              <a:ext cx="4490481" cy="20955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66675" y="0"/>
              <a:ext cx="2571750" cy="20955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>
              <a:off x="66675" y="415637"/>
              <a:ext cx="2576195" cy="1375063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8425" y="209550"/>
              <a:ext cx="2552700" cy="158115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9609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Cellule expérimentale MINIBAT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Modélisation numérique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tx2"/>
                </a:solidFill>
              </a:rPr>
              <a:t>Analyse du </a:t>
            </a:r>
            <a:r>
              <a:rPr lang="fr-FR" sz="2000" dirty="0" smtClean="0">
                <a:solidFill>
                  <a:schemeClr val="tx2"/>
                </a:solidFill>
              </a:rPr>
              <a:t>jet isotherme</a:t>
            </a:r>
            <a:endParaRPr lang="fr-FR" sz="2000" dirty="0" smtClean="0">
              <a:solidFill>
                <a:schemeClr val="tx2"/>
              </a:solidFill>
            </a:endParaRP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Conclusions et perspectives</a:t>
            </a:r>
            <a:endParaRPr lang="fr-FR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06380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Taux d’expansion </a:t>
            </a:r>
            <a:endParaRPr lang="fr-FR" dirty="0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4491531" y="1206668"/>
                <a:ext cx="4250131" cy="381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1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fr-FR" sz="1200" b="0" i="1" smtClean="0">
                            <a:latin typeface="Cambria Math"/>
                          </a:rPr>
                          <m:t>𝑣𝑒𝑟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0.5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𝑈𝑚</m:t>
                            </m:r>
                          </m:sub>
                        </m:sSub>
                      </m:num>
                      <m:den>
                        <m:r>
                          <a:rPr lang="fr-FR" sz="1200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2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1200" dirty="0" smtClean="0"/>
                  <a:t> 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fr-FR" sz="1200" b="0" i="1" smtClean="0">
                            <a:latin typeface="Cambria Math"/>
                          </a:rPr>
                          <m:t>𝑙𝑎𝑡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0.5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𝑈𝑚</m:t>
                            </m:r>
                          </m:sub>
                        </m:sSub>
                      </m:num>
                      <m:den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endParaRPr lang="fr-FR" sz="1200" dirty="0"/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531" y="1206668"/>
                <a:ext cx="4250131" cy="38170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e 22"/>
          <p:cNvGrpSpPr/>
          <p:nvPr/>
        </p:nvGrpSpPr>
        <p:grpSpPr>
          <a:xfrm>
            <a:off x="717104" y="1148055"/>
            <a:ext cx="3123593" cy="1873121"/>
            <a:chOff x="416282" y="983904"/>
            <a:chExt cx="3482722" cy="2088480"/>
          </a:xfrm>
        </p:grpSpPr>
        <p:pic>
          <p:nvPicPr>
            <p:cNvPr id="24" name="Image 23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282" y="1053388"/>
              <a:ext cx="3482722" cy="2018996"/>
            </a:xfrm>
            <a:prstGeom prst="rect">
              <a:avLst/>
            </a:prstGeom>
          </p:spPr>
        </p:pic>
        <p:cxnSp>
          <p:nvCxnSpPr>
            <p:cNvPr id="25" name="Connecteur droit 24"/>
            <p:cNvCxnSpPr/>
            <p:nvPr/>
          </p:nvCxnSpPr>
          <p:spPr>
            <a:xfrm>
              <a:off x="1299218" y="1545639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 rot="16200000">
              <a:off x="1150824" y="1394559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rot="8640000">
              <a:off x="1041336" y="1623201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ZoneTexte 27"/>
                <p:cNvSpPr txBox="1"/>
                <p:nvPr/>
              </p:nvSpPr>
              <p:spPr>
                <a:xfrm>
                  <a:off x="1100978" y="983904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28" name="ZoneTexte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0978" y="983904"/>
                  <a:ext cx="410639" cy="2616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256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ZoneTexte 28"/>
                <p:cNvSpPr txBox="1"/>
                <p:nvPr/>
              </p:nvSpPr>
              <p:spPr>
                <a:xfrm>
                  <a:off x="1551498" y="1401873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29" name="ZoneTexte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1498" y="1401873"/>
                  <a:ext cx="410639" cy="2616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ZoneTexte 29"/>
                <p:cNvSpPr txBox="1"/>
                <p:nvPr/>
              </p:nvSpPr>
              <p:spPr>
                <a:xfrm>
                  <a:off x="812583" y="1582691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30" name="ZoneTexte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2583" y="1582691"/>
                  <a:ext cx="410639" cy="2616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56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ZoneTexte 30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4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61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sz="20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/>
              <a:t>A</a:t>
            </a:r>
            <a:r>
              <a:rPr lang="fr-FR" sz="1200" dirty="0" smtClean="0"/>
              <a:t>nisotropie </a:t>
            </a:r>
            <a:r>
              <a:rPr lang="fr-FR" sz="1200" dirty="0"/>
              <a:t>importante dans l’expansion du </a:t>
            </a:r>
            <a:r>
              <a:rPr lang="fr-FR" sz="1200" dirty="0" smtClean="0"/>
              <a:t>jet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400" dirty="0" smtClean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Taux d’expansion </a:t>
            </a:r>
            <a:endParaRPr lang="fr-FR" dirty="0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au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7903954"/>
                  </p:ext>
                </p:extLst>
              </p:nvPr>
            </p:nvGraphicFramePr>
            <p:xfrm>
              <a:off x="4311288" y="1927293"/>
              <a:ext cx="4386484" cy="972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96621"/>
                    <a:gridCol w="1096621"/>
                    <a:gridCol w="1096621"/>
                    <a:gridCol w="1096621"/>
                  </a:tblGrid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 </a:t>
                          </a:r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𝒗𝒆𝒓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𝒍𝒂𝒕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𝒗𝒆𝒓</m:t>
                                    </m:r>
                                  </m:sub>
                                </m:sSub>
                                <m:r>
                                  <a:rPr lang="fr-FR" sz="1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𝒍𝒂𝒕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Expérimental</a:t>
                          </a: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0.103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0.056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1.8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Simulation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0.12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0.077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1.56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au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7903954"/>
                  </p:ext>
                </p:extLst>
              </p:nvPr>
            </p:nvGraphicFramePr>
            <p:xfrm>
              <a:off x="4311288" y="1927293"/>
              <a:ext cx="4386484" cy="972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96621"/>
                    <a:gridCol w="1096621"/>
                    <a:gridCol w="1096621"/>
                    <a:gridCol w="1096621"/>
                  </a:tblGrid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 </a:t>
                          </a:r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1">
                          <a:blip r:embed="rId2"/>
                          <a:stretch>
                            <a:fillRect l="-100000" r="-200000" b="-2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00000" r="-100000" b="-2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00000" b="-209434"/>
                          </a:stretch>
                        </a:blip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Expérimental</a:t>
                          </a: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00000" t="-98148" r="-200000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00000" t="-98148" r="-100000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00000" t="-98148" b="-105556"/>
                          </a:stretch>
                        </a:blip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Simulation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00000" t="-201887" r="-200000" b="-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00000" t="-201887" r="-100000" b="-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00000" t="-201887" b="-754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4491531" y="1206668"/>
                <a:ext cx="4250131" cy="381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1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fr-FR" sz="1200" b="0" i="1" smtClean="0">
                            <a:latin typeface="Cambria Math"/>
                          </a:rPr>
                          <m:t>𝑣𝑒𝑟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0.5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𝑈𝑚</m:t>
                            </m:r>
                          </m:sub>
                        </m:sSub>
                      </m:num>
                      <m:den>
                        <m:r>
                          <a:rPr lang="fr-FR" sz="1200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2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1200" dirty="0" smtClean="0"/>
                  <a:t> 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fr-FR" sz="1200" b="0" i="1" smtClean="0">
                            <a:latin typeface="Cambria Math"/>
                          </a:rPr>
                          <m:t>𝑙𝑎𝑡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0.5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𝑈𝑚</m:t>
                            </m:r>
                          </m:sub>
                        </m:sSub>
                      </m:num>
                      <m:den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endParaRPr lang="fr-FR" sz="1200" dirty="0"/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531" y="1206668"/>
                <a:ext cx="4250131" cy="3817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à coins arrondis 7"/>
          <p:cNvSpPr/>
          <p:nvPr/>
        </p:nvSpPr>
        <p:spPr>
          <a:xfrm>
            <a:off x="7593178" y="2245766"/>
            <a:ext cx="1098000" cy="3291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23" name="Groupe 22"/>
          <p:cNvGrpSpPr/>
          <p:nvPr/>
        </p:nvGrpSpPr>
        <p:grpSpPr>
          <a:xfrm>
            <a:off x="717104" y="1148055"/>
            <a:ext cx="3123593" cy="1873121"/>
            <a:chOff x="416282" y="983904"/>
            <a:chExt cx="3482722" cy="2088480"/>
          </a:xfrm>
        </p:grpSpPr>
        <p:pic>
          <p:nvPicPr>
            <p:cNvPr id="24" name="Image 23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282" y="1053388"/>
              <a:ext cx="3482722" cy="2018996"/>
            </a:xfrm>
            <a:prstGeom prst="rect">
              <a:avLst/>
            </a:prstGeom>
          </p:spPr>
        </p:pic>
        <p:cxnSp>
          <p:nvCxnSpPr>
            <p:cNvPr id="25" name="Connecteur droit 24"/>
            <p:cNvCxnSpPr/>
            <p:nvPr/>
          </p:nvCxnSpPr>
          <p:spPr>
            <a:xfrm>
              <a:off x="1299218" y="1545639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 rot="16200000">
              <a:off x="1150824" y="1394559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rot="8640000">
              <a:off x="1041336" y="1623201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ZoneTexte 27"/>
                <p:cNvSpPr txBox="1"/>
                <p:nvPr/>
              </p:nvSpPr>
              <p:spPr>
                <a:xfrm>
                  <a:off x="1100978" y="983904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28" name="ZoneTexte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0978" y="983904"/>
                  <a:ext cx="410639" cy="2616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256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ZoneTexte 28"/>
                <p:cNvSpPr txBox="1"/>
                <p:nvPr/>
              </p:nvSpPr>
              <p:spPr>
                <a:xfrm>
                  <a:off x="1551498" y="1401873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29" name="ZoneTexte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1498" y="1401873"/>
                  <a:ext cx="410639" cy="2616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ZoneTexte 29"/>
                <p:cNvSpPr txBox="1"/>
                <p:nvPr/>
              </p:nvSpPr>
              <p:spPr>
                <a:xfrm>
                  <a:off x="812583" y="1582691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30" name="ZoneTexte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2583" y="1582691"/>
                  <a:ext cx="410639" cy="2616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256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ZoneTexte 30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4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0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sz="20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1200" dirty="0"/>
              <a:t>A</a:t>
            </a:r>
            <a:r>
              <a:rPr lang="fr-FR" sz="1200" dirty="0" smtClean="0"/>
              <a:t>nisotropie </a:t>
            </a:r>
            <a:r>
              <a:rPr lang="fr-FR" sz="1200" dirty="0"/>
              <a:t>importante dans l’expansion du </a:t>
            </a:r>
            <a:r>
              <a:rPr lang="fr-FR" sz="1200" dirty="0" smtClean="0"/>
              <a:t>jet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1200" dirty="0" smtClean="0"/>
              <a:t>Tendance retrouvée par la simulation mais légèrement sous estimée 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Taux d’expansion </a:t>
            </a:r>
            <a:endParaRPr lang="fr-FR" dirty="0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au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2717135"/>
                  </p:ext>
                </p:extLst>
              </p:nvPr>
            </p:nvGraphicFramePr>
            <p:xfrm>
              <a:off x="4311288" y="1927293"/>
              <a:ext cx="4386484" cy="972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96621"/>
                    <a:gridCol w="1096621"/>
                    <a:gridCol w="1096621"/>
                    <a:gridCol w="1096621"/>
                  </a:tblGrid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 </a:t>
                          </a:r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𝒗𝒆𝒓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𝒍𝒂𝒕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𝒗𝒆𝒓</m:t>
                                    </m:r>
                                  </m:sub>
                                </m:sSub>
                                <m:r>
                                  <a:rPr lang="fr-FR" sz="1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𝒍𝒂𝒕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Expérimental</a:t>
                          </a: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0.103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0.056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1.8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Simulation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0.12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0.077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1.56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au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2717135"/>
                  </p:ext>
                </p:extLst>
              </p:nvPr>
            </p:nvGraphicFramePr>
            <p:xfrm>
              <a:off x="4311288" y="1927293"/>
              <a:ext cx="4386484" cy="972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96621"/>
                    <a:gridCol w="1096621"/>
                    <a:gridCol w="1096621"/>
                    <a:gridCol w="1096621"/>
                  </a:tblGrid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 </a:t>
                          </a:r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1">
                          <a:blip r:embed="rId2"/>
                          <a:stretch>
                            <a:fillRect l="-100000" r="-200000" b="-2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00000" r="-100000" b="-2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00000" b="-209434"/>
                          </a:stretch>
                        </a:blip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Expérimental</a:t>
                          </a: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00000" t="-98148" r="-200000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00000" t="-98148" r="-100000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00000" t="-98148" b="-105556"/>
                          </a:stretch>
                        </a:blip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Simulation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00000" t="-201887" r="-200000" b="-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00000" t="-201887" r="-100000" b="-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00000" t="-201887" b="-754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4491531" y="1206668"/>
                <a:ext cx="4250131" cy="381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1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fr-FR" sz="1200" b="0" i="1" smtClean="0">
                            <a:latin typeface="Cambria Math"/>
                          </a:rPr>
                          <m:t>𝑣𝑒𝑟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0.5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𝑈𝑚</m:t>
                            </m:r>
                          </m:sub>
                        </m:sSub>
                      </m:num>
                      <m:den>
                        <m:r>
                          <a:rPr lang="fr-FR" sz="1200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2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1200" dirty="0" smtClean="0"/>
                  <a:t> 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fr-FR" sz="1200" b="0" i="1" smtClean="0">
                            <a:latin typeface="Cambria Math"/>
                          </a:rPr>
                          <m:t>𝑙𝑎𝑡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0.5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𝑈𝑚</m:t>
                            </m:r>
                          </m:sub>
                        </m:sSub>
                      </m:num>
                      <m:den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endParaRPr lang="fr-FR" sz="1200" dirty="0"/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531" y="1206668"/>
                <a:ext cx="4250131" cy="3817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à coins arrondis 16"/>
          <p:cNvSpPr/>
          <p:nvPr/>
        </p:nvSpPr>
        <p:spPr>
          <a:xfrm>
            <a:off x="7593178" y="2238451"/>
            <a:ext cx="1098000" cy="6583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grpSp>
        <p:nvGrpSpPr>
          <p:cNvPr id="23" name="Groupe 22"/>
          <p:cNvGrpSpPr/>
          <p:nvPr/>
        </p:nvGrpSpPr>
        <p:grpSpPr>
          <a:xfrm>
            <a:off x="717104" y="1148055"/>
            <a:ext cx="3123593" cy="1873121"/>
            <a:chOff x="416282" y="983904"/>
            <a:chExt cx="3482722" cy="2088480"/>
          </a:xfrm>
        </p:grpSpPr>
        <p:pic>
          <p:nvPicPr>
            <p:cNvPr id="24" name="Image 23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282" y="1053388"/>
              <a:ext cx="3482722" cy="2018996"/>
            </a:xfrm>
            <a:prstGeom prst="rect">
              <a:avLst/>
            </a:prstGeom>
          </p:spPr>
        </p:pic>
        <p:cxnSp>
          <p:nvCxnSpPr>
            <p:cNvPr id="25" name="Connecteur droit 24"/>
            <p:cNvCxnSpPr/>
            <p:nvPr/>
          </p:nvCxnSpPr>
          <p:spPr>
            <a:xfrm>
              <a:off x="1299218" y="1545639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 rot="16200000">
              <a:off x="1150824" y="1394559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rot="8640000">
              <a:off x="1041336" y="1623201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ZoneTexte 27"/>
                <p:cNvSpPr txBox="1"/>
                <p:nvPr/>
              </p:nvSpPr>
              <p:spPr>
                <a:xfrm>
                  <a:off x="1100978" y="983904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28" name="ZoneTexte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0978" y="983904"/>
                  <a:ext cx="410639" cy="2616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256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ZoneTexte 28"/>
                <p:cNvSpPr txBox="1"/>
                <p:nvPr/>
              </p:nvSpPr>
              <p:spPr>
                <a:xfrm>
                  <a:off x="1551498" y="1401873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29" name="ZoneTexte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1498" y="1401873"/>
                  <a:ext cx="410639" cy="2616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ZoneTexte 29"/>
                <p:cNvSpPr txBox="1"/>
                <p:nvPr/>
              </p:nvSpPr>
              <p:spPr>
                <a:xfrm>
                  <a:off x="812583" y="1582691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30" name="ZoneTexte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2583" y="1582691"/>
                  <a:ext cx="410639" cy="2616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256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ZoneTexte 30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4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61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sz="2000" dirty="0" smtClean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fr-FR" sz="1200" dirty="0"/>
                  <a:t>A</a:t>
                </a:r>
                <a:r>
                  <a:rPr lang="fr-FR" sz="1200" dirty="0" smtClean="0"/>
                  <a:t>nisotropie </a:t>
                </a:r>
                <a:r>
                  <a:rPr lang="fr-FR" sz="1200" dirty="0"/>
                  <a:t>importante dans l’expansion du </a:t>
                </a:r>
                <a:r>
                  <a:rPr lang="fr-FR" sz="1200" dirty="0" smtClean="0"/>
                  <a:t>jet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fr-FR" sz="1200" dirty="0" smtClean="0"/>
                  <a:t>Tendance retrouvée par la simulation mais légèrement sous estimée 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fr-FR" sz="1200" dirty="0" smtClean="0"/>
                  <a:t>Valeurs des taux d’expansions cohérentes malgré des écarts atteignant </a:t>
                </a:r>
                <a14:m>
                  <m:oMath xmlns:m="http://schemas.openxmlformats.org/officeDocument/2006/math">
                    <m:r>
                      <a:rPr lang="fr-FR" sz="1200" i="1" dirty="0" smtClean="0">
                        <a:latin typeface="Cambria Math"/>
                      </a:rPr>
                      <m:t>38% </m:t>
                    </m:r>
                  </m:oMath>
                </a14:m>
                <a:r>
                  <a:rPr lang="fr-FR" sz="1200" dirty="0" smtClean="0"/>
                  <a:t>pour l’expansion latérale du jet</a:t>
                </a:r>
                <a:endParaRPr lang="fr-FR" sz="1200" dirty="0"/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b="-5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Taux d’expansion </a:t>
            </a:r>
            <a:endParaRPr lang="fr-FR" dirty="0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au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032777"/>
                  </p:ext>
                </p:extLst>
              </p:nvPr>
            </p:nvGraphicFramePr>
            <p:xfrm>
              <a:off x="4311288" y="1927293"/>
              <a:ext cx="4386484" cy="972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96621"/>
                    <a:gridCol w="1096621"/>
                    <a:gridCol w="1096621"/>
                    <a:gridCol w="1096621"/>
                  </a:tblGrid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 </a:t>
                          </a:r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𝒗𝒆𝒓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𝒍𝒂𝒕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𝒗𝒆𝒓</m:t>
                                    </m:r>
                                  </m:sub>
                                </m:sSub>
                                <m:r>
                                  <a:rPr lang="fr-FR" sz="1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fr-FR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fr-FR" sz="12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𝒍𝒂𝒕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Expérimental</a:t>
                          </a: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0.103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0.056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1.8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noFill/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Simulation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0.12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0.077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 pitchFamily="34" charset="0"/>
                                  </a:rPr>
                                  <m:t>1.56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au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032777"/>
                  </p:ext>
                </p:extLst>
              </p:nvPr>
            </p:nvGraphicFramePr>
            <p:xfrm>
              <a:off x="4311288" y="1927293"/>
              <a:ext cx="4386484" cy="972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96621"/>
                    <a:gridCol w="1096621"/>
                    <a:gridCol w="1096621"/>
                    <a:gridCol w="1096621"/>
                  </a:tblGrid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 </a:t>
                          </a:r>
                          <a:endParaRPr lang="fr-FR" sz="1200" dirty="0"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Times New Roman"/>
                            <a:cs typeface="Calibri" pitchFamily="34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1">
                          <a:blip r:embed="rId3"/>
                          <a:stretch>
                            <a:fillRect l="-100000" r="-200000" b="-2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200000" r="-100000" b="-2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00000" b="-209434"/>
                          </a:stretch>
                        </a:blip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Expérimental</a:t>
                          </a: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100000" t="-98148" r="-200000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200000" t="-98148" r="-100000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00000" t="-98148" b="-105556"/>
                          </a:stretch>
                        </a:blipFill>
                      </a:tcPr>
                    </a:tc>
                  </a:tr>
                  <a:tr h="3240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200" dirty="0"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Times New Roman"/>
                              <a:cs typeface="Calibri" pitchFamily="34" charset="0"/>
                            </a:rPr>
                            <a:t>Simulation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100000" t="-201887" r="-200000" b="-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200000" t="-201887" r="-100000" b="-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00000" t="-201887" b="-754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4491531" y="1206668"/>
                <a:ext cx="4250131" cy="381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1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fr-FR" sz="1200" b="0" i="1" smtClean="0">
                            <a:latin typeface="Cambria Math"/>
                          </a:rPr>
                          <m:t>𝑣𝑒𝑟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0.5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𝑈𝑚</m:t>
                            </m:r>
                          </m:sub>
                        </m:sSub>
                      </m:num>
                      <m:den>
                        <m:r>
                          <a:rPr lang="fr-FR" sz="1200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2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1200" dirty="0" smtClean="0"/>
                  <a:t> 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fr-FR" sz="1200" b="0" i="1" smtClean="0">
                            <a:latin typeface="Cambria Math"/>
                          </a:rPr>
                          <m:t>𝑙𝑎𝑡</m:t>
                        </m:r>
                      </m:sub>
                    </m:sSub>
                    <m:r>
                      <a:rPr lang="fr-FR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0.5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𝑈𝑚</m:t>
                            </m:r>
                          </m:sub>
                        </m:sSub>
                      </m:num>
                      <m:den>
                        <m:r>
                          <a:rPr lang="fr-FR" sz="12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2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endParaRPr lang="fr-FR" sz="1200" dirty="0"/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531" y="1206668"/>
                <a:ext cx="4250131" cy="38170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3"/>
          <p:cNvGrpSpPr/>
          <p:nvPr/>
        </p:nvGrpSpPr>
        <p:grpSpPr>
          <a:xfrm>
            <a:off x="717104" y="1148055"/>
            <a:ext cx="3123593" cy="1873121"/>
            <a:chOff x="416282" y="983904"/>
            <a:chExt cx="3482722" cy="2088480"/>
          </a:xfrm>
        </p:grpSpPr>
        <p:pic>
          <p:nvPicPr>
            <p:cNvPr id="9" name="Image 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282" y="1053388"/>
              <a:ext cx="3482722" cy="2018996"/>
            </a:xfrm>
            <a:prstGeom prst="rect">
              <a:avLst/>
            </a:prstGeom>
          </p:spPr>
        </p:pic>
        <p:cxnSp>
          <p:nvCxnSpPr>
            <p:cNvPr id="7" name="Connecteur droit 6"/>
            <p:cNvCxnSpPr/>
            <p:nvPr/>
          </p:nvCxnSpPr>
          <p:spPr>
            <a:xfrm>
              <a:off x="1299218" y="1545639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rot="16200000">
              <a:off x="1150824" y="1394559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8640000">
              <a:off x="1041336" y="1623201"/>
              <a:ext cx="288000" cy="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ZoneTexte 10"/>
                <p:cNvSpPr txBox="1"/>
                <p:nvPr/>
              </p:nvSpPr>
              <p:spPr>
                <a:xfrm>
                  <a:off x="1100978" y="983904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11" name="ZoneTexte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0978" y="983904"/>
                  <a:ext cx="410639" cy="2616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56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ZoneTexte 18"/>
                <p:cNvSpPr txBox="1"/>
                <p:nvPr/>
              </p:nvSpPr>
              <p:spPr>
                <a:xfrm>
                  <a:off x="1551498" y="1401873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19" name="ZoneTexte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1498" y="1401873"/>
                  <a:ext cx="410639" cy="2616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ZoneTexte 19"/>
                <p:cNvSpPr txBox="1"/>
                <p:nvPr/>
              </p:nvSpPr>
              <p:spPr>
                <a:xfrm>
                  <a:off x="812583" y="1582691"/>
                  <a:ext cx="4106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1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10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fr-FR" sz="1100" i="1" dirty="0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20" name="ZoneTexte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2583" y="1582691"/>
                  <a:ext cx="410639" cy="2616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256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Rectangle à coins arrondis 16"/>
          <p:cNvSpPr/>
          <p:nvPr/>
        </p:nvSpPr>
        <p:spPr>
          <a:xfrm>
            <a:off x="5405933" y="2238451"/>
            <a:ext cx="2194560" cy="6583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4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0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Profiles de vitesse moyenne – plan médian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1577198" y="981955"/>
            <a:ext cx="7067674" cy="2244979"/>
            <a:chOff x="234565" y="0"/>
            <a:chExt cx="6229956" cy="1979875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565" y="0"/>
              <a:ext cx="5279666" cy="1979875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927" y="930303"/>
              <a:ext cx="882594" cy="715617"/>
            </a:xfrm>
            <a:prstGeom prst="rect">
              <a:avLst/>
            </a:prstGeom>
          </p:spPr>
        </p:pic>
        <p:cxnSp>
          <p:nvCxnSpPr>
            <p:cNvPr id="12" name="Connecteur droit 11"/>
            <p:cNvCxnSpPr/>
            <p:nvPr/>
          </p:nvCxnSpPr>
          <p:spPr>
            <a:xfrm>
              <a:off x="609281" y="500932"/>
              <a:ext cx="0" cy="35731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Zone de texte 2"/>
            <p:cNvSpPr txBox="1">
              <a:spLocks noChangeArrowheads="1"/>
            </p:cNvSpPr>
            <p:nvPr/>
          </p:nvSpPr>
          <p:spPr bwMode="auto">
            <a:xfrm>
              <a:off x="691605" y="89584"/>
              <a:ext cx="874567" cy="271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700" dirty="0">
                  <a:effectLst/>
                  <a:latin typeface="Times New Roman"/>
                  <a:ea typeface="Times New Roman"/>
                </a:rPr>
                <a:t>Bouche de </a:t>
              </a:r>
              <a:endParaRPr lang="fr-FR" sz="700" dirty="0" smtClean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fr-FR" sz="700" dirty="0" smtClean="0">
                  <a:effectLst/>
                  <a:latin typeface="Times New Roman"/>
                  <a:ea typeface="Times New Roman"/>
                </a:rPr>
                <a:t>soufflage</a:t>
              </a:r>
              <a:endParaRPr lang="fr-FR" sz="10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H="1">
              <a:off x="622177" y="343406"/>
              <a:ext cx="287020" cy="1987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ZoneTexte 15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5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76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tx2"/>
                </a:solidFill>
              </a:rPr>
              <a:t>Introduction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Cellule expérimentale MINIBAT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Modélisation numérique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Analyse du 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</a:rPr>
              <a:t>jet isotherme</a:t>
            </a:r>
            <a:endParaRPr lang="fr-FR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Conclusions et perspectives</a:t>
            </a:r>
            <a:endParaRPr lang="fr-FR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4673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sz="1600" dirty="0"/>
              </a:p>
              <a:p>
                <a:pPr marL="0" indent="0">
                  <a:buNone/>
                </a:pPr>
                <a:endParaRPr lang="fr-FR" sz="1800" dirty="0"/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/>
                  <a:t>B</a:t>
                </a:r>
                <a:r>
                  <a:rPr lang="fr-FR" sz="1200" dirty="0" smtClean="0"/>
                  <a:t>on </a:t>
                </a:r>
                <a:r>
                  <a:rPr lang="fr-FR" sz="1200" dirty="0"/>
                  <a:t>accord avec les profils expérimentaux </a:t>
                </a:r>
                <a:endParaRPr lang="fr-FR" sz="1200" dirty="0"/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 smtClean="0"/>
                  <a:t>Valeur et </a:t>
                </a:r>
                <a:r>
                  <a:rPr lang="fr-FR" sz="1100" dirty="0"/>
                  <a:t>position de vitesse maximale </a:t>
                </a:r>
                <a:r>
                  <a:rPr lang="fr-FR" sz="1100" dirty="0"/>
                  <a:t>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𝑦</m:t>
                    </m:r>
                    <m:r>
                      <a:rPr lang="fr-FR" sz="1100" i="1" dirty="0" smtClean="0">
                        <a:latin typeface="Cambria Math"/>
                      </a:rPr>
                      <m:t>&lt;2.1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), </a:t>
                </a:r>
              </a:p>
              <a:p>
                <a:pPr marL="0" indent="0"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Profiles de vitesse moyenne – plan médian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1577198" y="981955"/>
            <a:ext cx="7067674" cy="2244979"/>
            <a:chOff x="234565" y="0"/>
            <a:chExt cx="6229956" cy="1979875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565" y="0"/>
              <a:ext cx="5279666" cy="1979875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927" y="930303"/>
              <a:ext cx="882594" cy="715617"/>
            </a:xfrm>
            <a:prstGeom prst="rect">
              <a:avLst/>
            </a:prstGeom>
          </p:spPr>
        </p:pic>
        <p:cxnSp>
          <p:nvCxnSpPr>
            <p:cNvPr id="12" name="Connecteur droit 11"/>
            <p:cNvCxnSpPr/>
            <p:nvPr/>
          </p:nvCxnSpPr>
          <p:spPr>
            <a:xfrm>
              <a:off x="609281" y="500932"/>
              <a:ext cx="0" cy="35731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Zone de texte 2"/>
            <p:cNvSpPr txBox="1">
              <a:spLocks noChangeArrowheads="1"/>
            </p:cNvSpPr>
            <p:nvPr/>
          </p:nvSpPr>
          <p:spPr bwMode="auto">
            <a:xfrm>
              <a:off x="691605" y="89584"/>
              <a:ext cx="874567" cy="271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700" dirty="0">
                  <a:effectLst/>
                  <a:latin typeface="Times New Roman"/>
                  <a:ea typeface="Times New Roman"/>
                </a:rPr>
                <a:t>Bouche de </a:t>
              </a:r>
              <a:endParaRPr lang="fr-FR" sz="700" dirty="0" smtClean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fr-FR" sz="700" dirty="0" smtClean="0">
                  <a:effectLst/>
                  <a:latin typeface="Times New Roman"/>
                  <a:ea typeface="Times New Roman"/>
                </a:rPr>
                <a:t>soufflage</a:t>
              </a:r>
              <a:endParaRPr lang="fr-FR" sz="10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H="1">
              <a:off x="622177" y="343406"/>
              <a:ext cx="287020" cy="1987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ectangle à coins arrondis 19"/>
          <p:cNvSpPr/>
          <p:nvPr/>
        </p:nvSpPr>
        <p:spPr>
          <a:xfrm>
            <a:off x="2275027" y="1491342"/>
            <a:ext cx="3701491" cy="33014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5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85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sz="1600" dirty="0"/>
              </a:p>
              <a:p>
                <a:pPr marL="0" indent="0">
                  <a:buNone/>
                </a:pPr>
                <a:endParaRPr lang="fr-FR" sz="1800" dirty="0"/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/>
                  <a:t>B</a:t>
                </a:r>
                <a:r>
                  <a:rPr lang="fr-FR" sz="1200" dirty="0" smtClean="0"/>
                  <a:t>on </a:t>
                </a:r>
                <a:r>
                  <a:rPr lang="fr-FR" sz="1200" dirty="0"/>
                  <a:t>accord avec les profils expérimentaux </a:t>
                </a:r>
                <a:endParaRPr lang="fr-FR" sz="1200" dirty="0"/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 smtClean="0"/>
                  <a:t>Valeur et </a:t>
                </a:r>
                <a:r>
                  <a:rPr lang="fr-FR" sz="1100" dirty="0"/>
                  <a:t>position de vitesse maximale </a:t>
                </a:r>
                <a:r>
                  <a:rPr lang="fr-FR" sz="1100" dirty="0"/>
                  <a:t>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𝑦</m:t>
                    </m:r>
                    <m:r>
                      <a:rPr lang="fr-FR" sz="1100" i="1" dirty="0" smtClean="0">
                        <a:latin typeface="Cambria Math"/>
                      </a:rPr>
                      <m:t>&lt;2.1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), </a:t>
                </a:r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 smtClean="0"/>
                  <a:t>Vitesses dans </a:t>
                </a:r>
                <a:r>
                  <a:rPr lang="fr-FR" sz="1100" dirty="0"/>
                  <a:t>la zone éloignée de la paroi  </a:t>
                </a:r>
                <a:r>
                  <a:rPr lang="fr-FR" sz="1100" dirty="0" smtClean="0"/>
                  <a:t>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2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  <m:r>
                      <a:rPr lang="fr-FR" sz="1100" i="1" dirty="0" smtClean="0">
                        <a:latin typeface="Cambria Math"/>
                      </a:rPr>
                      <m:t>&lt;</m:t>
                    </m:r>
                    <m:r>
                      <a:rPr lang="fr-FR" sz="1100" i="1" dirty="0" smtClean="0">
                        <a:latin typeface="Cambria Math"/>
                      </a:rPr>
                      <m:t>𝑧</m:t>
                    </m:r>
                    <m:r>
                      <a:rPr lang="fr-FR" sz="1100" i="1" dirty="0" smtClean="0">
                        <a:latin typeface="Cambria Math"/>
                      </a:rPr>
                      <m:t>&lt;2.32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</a:t>
                </a:r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Profiles de vitesse moyenne – plan médian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1577198" y="981955"/>
            <a:ext cx="7067674" cy="2244979"/>
            <a:chOff x="234565" y="0"/>
            <a:chExt cx="6229956" cy="1979875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565" y="0"/>
              <a:ext cx="5279666" cy="1979875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927" y="930303"/>
              <a:ext cx="882594" cy="715617"/>
            </a:xfrm>
            <a:prstGeom prst="rect">
              <a:avLst/>
            </a:prstGeom>
          </p:spPr>
        </p:pic>
        <p:cxnSp>
          <p:nvCxnSpPr>
            <p:cNvPr id="12" name="Connecteur droit 11"/>
            <p:cNvCxnSpPr/>
            <p:nvPr/>
          </p:nvCxnSpPr>
          <p:spPr>
            <a:xfrm>
              <a:off x="609281" y="500932"/>
              <a:ext cx="0" cy="35731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Zone de texte 2"/>
            <p:cNvSpPr txBox="1">
              <a:spLocks noChangeArrowheads="1"/>
            </p:cNvSpPr>
            <p:nvPr/>
          </p:nvSpPr>
          <p:spPr bwMode="auto">
            <a:xfrm>
              <a:off x="691605" y="89584"/>
              <a:ext cx="874567" cy="271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700" dirty="0">
                  <a:effectLst/>
                  <a:latin typeface="Times New Roman"/>
                  <a:ea typeface="Times New Roman"/>
                </a:rPr>
                <a:t>Bouche de </a:t>
              </a:r>
              <a:endParaRPr lang="fr-FR" sz="700" dirty="0" smtClean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fr-FR" sz="700" dirty="0" smtClean="0">
                  <a:effectLst/>
                  <a:latin typeface="Times New Roman"/>
                  <a:ea typeface="Times New Roman"/>
                </a:rPr>
                <a:t>soufflage</a:t>
              </a:r>
              <a:endParaRPr lang="fr-FR" sz="10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H="1">
              <a:off x="622177" y="343406"/>
              <a:ext cx="287020" cy="1987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ectangle à coins arrondis 19"/>
          <p:cNvSpPr/>
          <p:nvPr/>
        </p:nvSpPr>
        <p:spPr>
          <a:xfrm>
            <a:off x="2662733" y="1697126"/>
            <a:ext cx="4754880" cy="11458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5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2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sz="1600" dirty="0"/>
              </a:p>
              <a:p>
                <a:pPr marL="0" indent="0">
                  <a:buNone/>
                </a:pPr>
                <a:endParaRPr lang="fr-FR" sz="1800" dirty="0"/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/>
                  <a:t>B</a:t>
                </a:r>
                <a:r>
                  <a:rPr lang="fr-FR" sz="1200" dirty="0" smtClean="0"/>
                  <a:t>on </a:t>
                </a:r>
                <a:r>
                  <a:rPr lang="fr-FR" sz="1200" dirty="0"/>
                  <a:t>accord avec les profils expérimentaux </a:t>
                </a:r>
                <a:endParaRPr lang="fr-FR" sz="1200" dirty="0"/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 smtClean="0"/>
                  <a:t>Valeur et </a:t>
                </a:r>
                <a:r>
                  <a:rPr lang="fr-FR" sz="1100" dirty="0"/>
                  <a:t>position de vitesse maximale </a:t>
                </a:r>
                <a:r>
                  <a:rPr lang="fr-FR" sz="1100" dirty="0"/>
                  <a:t>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𝑦</m:t>
                    </m:r>
                    <m:r>
                      <a:rPr lang="fr-FR" sz="1100" i="1" dirty="0" smtClean="0">
                        <a:latin typeface="Cambria Math"/>
                      </a:rPr>
                      <m:t>&lt;2.1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), </a:t>
                </a:r>
              </a:p>
              <a:p>
                <a:pPr lvl="2">
                  <a:spcBef>
                    <a:spcPts val="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fr-FR" sz="1100" dirty="0" smtClean="0"/>
                  <a:t>Vitesses dans </a:t>
                </a:r>
                <a:r>
                  <a:rPr lang="fr-FR" sz="1100" dirty="0"/>
                  <a:t>la zone éloignée de la paroi  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2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  <m:r>
                      <a:rPr lang="fr-FR" sz="1100" i="1" dirty="0" smtClean="0">
                        <a:latin typeface="Cambria Math"/>
                      </a:rPr>
                      <m:t>&lt;</m:t>
                    </m:r>
                    <m:r>
                      <a:rPr lang="fr-FR" sz="1100" i="1" dirty="0" smtClean="0">
                        <a:latin typeface="Cambria Math"/>
                      </a:rPr>
                      <m:t>𝑧</m:t>
                    </m:r>
                    <m:r>
                      <a:rPr lang="fr-FR" sz="1100" i="1" dirty="0" smtClean="0">
                        <a:latin typeface="Cambria Math"/>
                      </a:rPr>
                      <m:t>&lt;2.32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</a:t>
                </a: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 smtClean="0"/>
                  <a:t>Des </a:t>
                </a:r>
                <a:r>
                  <a:rPr lang="fr-FR" sz="1200" dirty="0"/>
                  <a:t>différences </a:t>
                </a:r>
                <a:r>
                  <a:rPr lang="fr-FR" sz="1200" dirty="0" smtClean="0"/>
                  <a:t>notables dans </a:t>
                </a:r>
                <a:r>
                  <a:rPr lang="fr-FR" sz="1200" dirty="0"/>
                  <a:t>la zone proche de la paroi (</a:t>
                </a:r>
                <a14:m>
                  <m:oMath xmlns:m="http://schemas.openxmlformats.org/officeDocument/2006/math">
                    <m:r>
                      <a:rPr lang="fr-FR" sz="1200" i="1" dirty="0" smtClean="0">
                        <a:latin typeface="Cambria Math"/>
                      </a:rPr>
                      <m:t>2.32</m:t>
                    </m:r>
                    <m:r>
                      <a:rPr lang="fr-FR" sz="1200" i="1" dirty="0" smtClean="0">
                        <a:latin typeface="Cambria Math"/>
                      </a:rPr>
                      <m:t>𝑚</m:t>
                    </m:r>
                    <m:r>
                      <a:rPr lang="fr-FR" sz="1200" i="1" dirty="0" smtClean="0">
                        <a:latin typeface="Cambria Math"/>
                      </a:rPr>
                      <m:t>&lt;</m:t>
                    </m:r>
                    <m:r>
                      <a:rPr lang="fr-FR" sz="1200" i="1" dirty="0" smtClean="0">
                        <a:latin typeface="Cambria Math"/>
                      </a:rPr>
                      <m:t>𝑧</m:t>
                    </m:r>
                    <m:r>
                      <a:rPr lang="fr-FR" sz="1200" i="1" dirty="0" smtClean="0">
                        <a:latin typeface="Cambria Math"/>
                      </a:rPr>
                      <m:t>&lt;2.5</m:t>
                    </m:r>
                    <m:r>
                      <a:rPr lang="fr-FR" sz="12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200" dirty="0"/>
                  <a:t>) </a:t>
                </a:r>
                <a:endParaRPr lang="fr-FR" sz="1200" dirty="0" smtClean="0"/>
              </a:p>
              <a:p>
                <a:pPr marL="541337" lvl="3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fr-FR" sz="1100" dirty="0" smtClean="0"/>
                  <a:t>Faiblesse </a:t>
                </a:r>
                <a:r>
                  <a:rPr lang="fr-FR" sz="1100" dirty="0"/>
                  <a:t>de la modélisation proche paroi </a:t>
                </a:r>
                <a:r>
                  <a:rPr lang="fr-FR" sz="1100" dirty="0" smtClean="0"/>
                  <a:t>adoptée</a:t>
                </a:r>
                <a:endParaRPr lang="fr-FR" sz="110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b="-67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Profiles de vitesse moyenne – plan médian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1577198" y="981955"/>
            <a:ext cx="7067674" cy="2244979"/>
            <a:chOff x="234565" y="0"/>
            <a:chExt cx="6229956" cy="1979875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565" y="0"/>
              <a:ext cx="5279666" cy="1979875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927" y="930303"/>
              <a:ext cx="882594" cy="715617"/>
            </a:xfrm>
            <a:prstGeom prst="rect">
              <a:avLst/>
            </a:prstGeom>
          </p:spPr>
        </p:pic>
        <p:cxnSp>
          <p:nvCxnSpPr>
            <p:cNvPr id="12" name="Connecteur droit 11"/>
            <p:cNvCxnSpPr/>
            <p:nvPr/>
          </p:nvCxnSpPr>
          <p:spPr>
            <a:xfrm>
              <a:off x="609281" y="500932"/>
              <a:ext cx="0" cy="35731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Zone de texte 2"/>
            <p:cNvSpPr txBox="1">
              <a:spLocks noChangeArrowheads="1"/>
            </p:cNvSpPr>
            <p:nvPr/>
          </p:nvSpPr>
          <p:spPr bwMode="auto">
            <a:xfrm>
              <a:off x="691605" y="89584"/>
              <a:ext cx="874567" cy="271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700" dirty="0">
                  <a:effectLst/>
                  <a:latin typeface="Times New Roman"/>
                  <a:ea typeface="Times New Roman"/>
                </a:rPr>
                <a:t>Bouche de </a:t>
              </a:r>
              <a:endParaRPr lang="fr-FR" sz="700" dirty="0" smtClean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fr-FR" sz="700" dirty="0" smtClean="0">
                  <a:effectLst/>
                  <a:latin typeface="Times New Roman"/>
                  <a:ea typeface="Times New Roman"/>
                </a:rPr>
                <a:t>soufflage</a:t>
              </a:r>
              <a:endParaRPr lang="fr-FR" sz="10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H="1">
              <a:off x="622177" y="343406"/>
              <a:ext cx="287020" cy="1987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" name="Connecteur droit avec flèche 3"/>
          <p:cNvCxnSpPr/>
          <p:nvPr/>
        </p:nvCxnSpPr>
        <p:spPr>
          <a:xfrm>
            <a:off x="1053378" y="4341903"/>
            <a:ext cx="144000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1060693" y="4232174"/>
            <a:ext cx="0" cy="108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à coins arrondis 19"/>
          <p:cNvSpPr/>
          <p:nvPr/>
        </p:nvSpPr>
        <p:spPr>
          <a:xfrm>
            <a:off x="2677363" y="1163117"/>
            <a:ext cx="4740250" cy="43359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5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7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Profiles de vitesse moyenne – plan horizontal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24" name="Groupe 23"/>
          <p:cNvGrpSpPr/>
          <p:nvPr/>
        </p:nvGrpSpPr>
        <p:grpSpPr>
          <a:xfrm>
            <a:off x="872951" y="1068022"/>
            <a:ext cx="4362420" cy="3240138"/>
            <a:chOff x="1977336" y="-9403"/>
            <a:chExt cx="3198532" cy="2345635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79" r="30102"/>
            <a:stretch/>
          </p:blipFill>
          <p:spPr>
            <a:xfrm>
              <a:off x="1977336" y="-9403"/>
              <a:ext cx="2385518" cy="2345635"/>
            </a:xfrm>
            <a:prstGeom prst="rect">
              <a:avLst/>
            </a:prstGeom>
          </p:spPr>
        </p:pic>
        <p:cxnSp>
          <p:nvCxnSpPr>
            <p:cNvPr id="26" name="Connecteur droit 25"/>
            <p:cNvCxnSpPr/>
            <p:nvPr/>
          </p:nvCxnSpPr>
          <p:spPr>
            <a:xfrm>
              <a:off x="2926080" y="2051436"/>
              <a:ext cx="39187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Zone de texte 2"/>
            <p:cNvSpPr txBox="1">
              <a:spLocks noChangeArrowheads="1"/>
            </p:cNvSpPr>
            <p:nvPr/>
          </p:nvSpPr>
          <p:spPr bwMode="auto">
            <a:xfrm>
              <a:off x="2329732" y="1636725"/>
              <a:ext cx="659802" cy="3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700">
                  <a:effectLst/>
                  <a:latin typeface="Times New Roman"/>
                  <a:ea typeface="Times New Roman"/>
                </a:rPr>
                <a:t>Bouche de soufflage</a:t>
              </a:r>
              <a:endParaRPr lang="fr-FR" sz="10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>
              <a:off x="2743200" y="1892410"/>
              <a:ext cx="229870" cy="139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0555" y="1474133"/>
              <a:ext cx="765313" cy="765313"/>
            </a:xfrm>
            <a:prstGeom prst="rect">
              <a:avLst/>
            </a:prstGeom>
          </p:spPr>
        </p:pic>
      </p:grpSp>
      <p:sp>
        <p:nvSpPr>
          <p:cNvPr id="32" name="ZoneTexte 31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8764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Profiles de vitesse moyenne – plan horizontal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24" name="Groupe 23"/>
          <p:cNvGrpSpPr/>
          <p:nvPr/>
        </p:nvGrpSpPr>
        <p:grpSpPr>
          <a:xfrm>
            <a:off x="872951" y="1068022"/>
            <a:ext cx="4362420" cy="3240138"/>
            <a:chOff x="1977336" y="-9403"/>
            <a:chExt cx="3198532" cy="2345635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79" r="30102"/>
            <a:stretch/>
          </p:blipFill>
          <p:spPr>
            <a:xfrm>
              <a:off x="1977336" y="-9403"/>
              <a:ext cx="2385518" cy="2345635"/>
            </a:xfrm>
            <a:prstGeom prst="rect">
              <a:avLst/>
            </a:prstGeom>
          </p:spPr>
        </p:pic>
        <p:cxnSp>
          <p:nvCxnSpPr>
            <p:cNvPr id="26" name="Connecteur droit 25"/>
            <p:cNvCxnSpPr/>
            <p:nvPr/>
          </p:nvCxnSpPr>
          <p:spPr>
            <a:xfrm>
              <a:off x="2926080" y="2051436"/>
              <a:ext cx="39187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Zone de texte 2"/>
            <p:cNvSpPr txBox="1">
              <a:spLocks noChangeArrowheads="1"/>
            </p:cNvSpPr>
            <p:nvPr/>
          </p:nvSpPr>
          <p:spPr bwMode="auto">
            <a:xfrm>
              <a:off x="2329732" y="1636725"/>
              <a:ext cx="659802" cy="3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700">
                  <a:effectLst/>
                  <a:latin typeface="Times New Roman"/>
                  <a:ea typeface="Times New Roman"/>
                </a:rPr>
                <a:t>Bouche de soufflage</a:t>
              </a:r>
              <a:endParaRPr lang="fr-FR" sz="10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>
              <a:off x="2743200" y="1892410"/>
              <a:ext cx="229870" cy="139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0555" y="1474133"/>
              <a:ext cx="765313" cy="765313"/>
            </a:xfrm>
            <a:prstGeom prst="rect">
              <a:avLst/>
            </a:prstGeom>
          </p:spPr>
        </p:pic>
      </p:grpSp>
      <p:sp>
        <p:nvSpPr>
          <p:cNvPr id="30" name="Rectangle à coins arrondis 29"/>
          <p:cNvSpPr/>
          <p:nvPr/>
        </p:nvSpPr>
        <p:spPr>
          <a:xfrm>
            <a:off x="2225679" y="1068022"/>
            <a:ext cx="416967" cy="26270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Espace réservé du texte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5391304" y="2138777"/>
                <a:ext cx="3573181" cy="108824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/>
                  <a:t>Bon accord avec les profils expérimentaux </a:t>
                </a:r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/>
                  <a:t>Valeur et position de vitesse </a:t>
                </a:r>
                <a:r>
                  <a:rPr lang="fr-FR" sz="1100" dirty="0" smtClean="0"/>
                  <a:t>maximale </a:t>
                </a:r>
                <a:r>
                  <a:rPr lang="fr-FR" sz="1100" dirty="0"/>
                  <a:t>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𝑦</m:t>
                    </m:r>
                    <m:r>
                      <a:rPr lang="fr-FR" sz="1100" i="1" dirty="0" smtClean="0">
                        <a:latin typeface="Cambria Math"/>
                      </a:rPr>
                      <m:t>&lt;2.1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</a:t>
                </a:r>
              </a:p>
            </p:txBody>
          </p:sp>
        </mc:Choice>
        <mc:Fallback>
          <p:sp>
            <p:nvSpPr>
              <p:cNvPr id="31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5391304" y="2138777"/>
                <a:ext cx="3573181" cy="1088249"/>
              </a:xfrm>
              <a:blipFill rotWithShape="1">
                <a:blip r:embed="rId4"/>
                <a:stretch>
                  <a:fillRect t="-5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ZoneTexte 31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6809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 smtClean="0"/>
              <a:t>Analyse du jet</a:t>
            </a:r>
            <a:br>
              <a:rPr lang="fr-FR" dirty="0" smtClean="0"/>
            </a:br>
            <a:r>
              <a:rPr lang="fr-FR" sz="2000" dirty="0" smtClean="0"/>
              <a:t>Profiles de vitesse moyenne – plan horizontal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24" name="Groupe 23"/>
          <p:cNvGrpSpPr/>
          <p:nvPr/>
        </p:nvGrpSpPr>
        <p:grpSpPr>
          <a:xfrm>
            <a:off x="872951" y="1068022"/>
            <a:ext cx="4362420" cy="3240138"/>
            <a:chOff x="1977336" y="-9403"/>
            <a:chExt cx="3198532" cy="2345635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79" r="30102"/>
            <a:stretch/>
          </p:blipFill>
          <p:spPr>
            <a:xfrm>
              <a:off x="1977336" y="-9403"/>
              <a:ext cx="2385518" cy="2345635"/>
            </a:xfrm>
            <a:prstGeom prst="rect">
              <a:avLst/>
            </a:prstGeom>
          </p:spPr>
        </p:pic>
        <p:cxnSp>
          <p:nvCxnSpPr>
            <p:cNvPr id="26" name="Connecteur droit 25"/>
            <p:cNvCxnSpPr/>
            <p:nvPr/>
          </p:nvCxnSpPr>
          <p:spPr>
            <a:xfrm>
              <a:off x="2926080" y="2051436"/>
              <a:ext cx="39187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Zone de texte 2"/>
            <p:cNvSpPr txBox="1">
              <a:spLocks noChangeArrowheads="1"/>
            </p:cNvSpPr>
            <p:nvPr/>
          </p:nvSpPr>
          <p:spPr bwMode="auto">
            <a:xfrm>
              <a:off x="2329732" y="1636725"/>
              <a:ext cx="659802" cy="3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700">
                  <a:effectLst/>
                  <a:latin typeface="Times New Roman"/>
                  <a:ea typeface="Times New Roman"/>
                </a:rPr>
                <a:t>Bouche de soufflage</a:t>
              </a:r>
              <a:endParaRPr lang="fr-FR" sz="10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>
              <a:off x="2743200" y="1892410"/>
              <a:ext cx="229870" cy="139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0555" y="1474133"/>
              <a:ext cx="765313" cy="765313"/>
            </a:xfrm>
            <a:prstGeom prst="rect">
              <a:avLst/>
            </a:prstGeom>
          </p:spPr>
        </p:pic>
      </p:grpSp>
      <p:sp>
        <p:nvSpPr>
          <p:cNvPr id="30" name="Rectangle à coins arrondis 29"/>
          <p:cNvSpPr/>
          <p:nvPr/>
        </p:nvSpPr>
        <p:spPr>
          <a:xfrm>
            <a:off x="1421029" y="1068022"/>
            <a:ext cx="832442" cy="22738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Espace réservé du texte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5391304" y="2138777"/>
                <a:ext cx="3573181" cy="108824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/>
                  <a:t>Bon accord avec les profils expérimentaux </a:t>
                </a:r>
              </a:p>
              <a:p>
                <a:pPr lvl="2">
                  <a:spcBef>
                    <a:spcPts val="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fr-FR" sz="1100" dirty="0"/>
                  <a:t>Valeur et position de vitesse </a:t>
                </a:r>
                <a:r>
                  <a:rPr lang="fr-FR" sz="1100" dirty="0" smtClean="0"/>
                  <a:t>maximale </a:t>
                </a:r>
                <a:r>
                  <a:rPr lang="fr-FR" sz="1100" dirty="0"/>
                  <a:t>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𝑦</m:t>
                    </m:r>
                    <m:r>
                      <a:rPr lang="fr-FR" sz="1100" i="1" dirty="0" smtClean="0">
                        <a:latin typeface="Cambria Math"/>
                      </a:rPr>
                      <m:t>&lt;2.1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</a:t>
                </a: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/>
                  <a:t>Expansion latérale du jet </a:t>
                </a:r>
                <a:r>
                  <a:rPr lang="fr-FR" sz="1200" dirty="0" smtClean="0"/>
                  <a:t>sous-estimée</a:t>
                </a:r>
                <a:endParaRPr lang="fr-FR" sz="2000" dirty="0"/>
              </a:p>
            </p:txBody>
          </p:sp>
        </mc:Choice>
        <mc:Fallback>
          <p:sp>
            <p:nvSpPr>
              <p:cNvPr id="16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5391304" y="2138777"/>
                <a:ext cx="3573181" cy="1088249"/>
              </a:xfrm>
              <a:blipFill rotWithShape="1">
                <a:blip r:embed="rId4"/>
                <a:stretch>
                  <a:fillRect t="-5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9347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179388" lvl="1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/>
              <a:t>Analyse du </a:t>
            </a:r>
            <a:r>
              <a:rPr lang="fr-FR" dirty="0" smtClean="0"/>
              <a:t>jet</a:t>
            </a:r>
            <a:br>
              <a:rPr lang="fr-FR" dirty="0" smtClean="0"/>
            </a:br>
            <a:r>
              <a:rPr lang="fr-FR" sz="2000" dirty="0" smtClean="0"/>
              <a:t>Profils </a:t>
            </a:r>
            <a:r>
              <a:rPr lang="fr-FR" sz="2000" dirty="0"/>
              <a:t>d’énergie cinétique turbulente</a:t>
            </a:r>
            <a:endParaRPr lang="fr-FR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pic>
        <p:nvPicPr>
          <p:cNvPr id="7" name="Imag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111" y="965605"/>
            <a:ext cx="6005779" cy="2289162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599" y="2036825"/>
            <a:ext cx="1001273" cy="81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fr-FR" sz="1200" dirty="0"/>
                  <a:t>T</a:t>
                </a:r>
                <a:r>
                  <a:rPr lang="fr-FR" sz="1200" dirty="0" smtClean="0"/>
                  <a:t>rès </a:t>
                </a:r>
                <a:r>
                  <a:rPr lang="fr-FR" sz="1200" dirty="0"/>
                  <a:t>bon accord dans la zone lointaine de développement du jet </a:t>
                </a:r>
                <a:r>
                  <a:rPr lang="fr-FR" sz="1200" dirty="0" smtClean="0"/>
                  <a:t>(</a:t>
                </a:r>
                <a14:m>
                  <m:oMath xmlns:m="http://schemas.openxmlformats.org/officeDocument/2006/math">
                    <m:r>
                      <a:rPr lang="fr-FR" sz="1200" i="1" dirty="0" smtClean="0">
                        <a:latin typeface="Cambria Math"/>
                      </a:rPr>
                      <m:t>𝑦</m:t>
                    </m:r>
                    <m:r>
                      <a:rPr lang="fr-FR" sz="1200" i="1" dirty="0" smtClean="0">
                        <a:latin typeface="Cambria Math"/>
                      </a:rPr>
                      <m:t>&gt;1.2</m:t>
                    </m:r>
                    <m:r>
                      <a:rPr lang="fr-FR" sz="12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200" dirty="0"/>
                  <a:t>)</a:t>
                </a:r>
                <a:endParaRPr lang="fr-FR" sz="1200" dirty="0" smtClean="0"/>
              </a:p>
              <a:p>
                <a:pPr marL="179388" lvl="1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fr-FR" sz="800" dirty="0"/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/>
              <a:t>Analyse du </a:t>
            </a:r>
            <a:r>
              <a:rPr lang="fr-FR" dirty="0" smtClean="0"/>
              <a:t>jet</a:t>
            </a:r>
            <a:br>
              <a:rPr lang="fr-FR" dirty="0" smtClean="0"/>
            </a:br>
            <a:r>
              <a:rPr lang="fr-FR" sz="2000" dirty="0" smtClean="0"/>
              <a:t>Profils </a:t>
            </a:r>
            <a:r>
              <a:rPr lang="fr-FR" sz="2000" dirty="0"/>
              <a:t>d’énergie cinétique turbulente</a:t>
            </a:r>
            <a:endParaRPr lang="fr-FR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pic>
        <p:nvPicPr>
          <p:cNvPr id="7" name="Imag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111" y="965605"/>
            <a:ext cx="6005779" cy="2289162"/>
          </a:xfrm>
          <a:prstGeom prst="rect">
            <a:avLst/>
          </a:prstGeom>
          <a:noFill/>
        </p:spPr>
      </p:pic>
      <p:sp>
        <p:nvSpPr>
          <p:cNvPr id="10" name="Rectangle à coins arrondis 9"/>
          <p:cNvSpPr/>
          <p:nvPr/>
        </p:nvSpPr>
        <p:spPr>
          <a:xfrm>
            <a:off x="4250132" y="1163116"/>
            <a:ext cx="3145536" cy="17044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599" y="2036825"/>
            <a:ext cx="1001273" cy="81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39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fr-FR" sz="1200" dirty="0"/>
                  <a:t>T</a:t>
                </a:r>
                <a:r>
                  <a:rPr lang="fr-FR" sz="1200" dirty="0" smtClean="0"/>
                  <a:t>rès </a:t>
                </a:r>
                <a:r>
                  <a:rPr lang="fr-FR" sz="1200" dirty="0"/>
                  <a:t>bon accord dans la zone lointaine de développement du jet </a:t>
                </a:r>
                <a:r>
                  <a:rPr lang="fr-FR" sz="1200" dirty="0" smtClean="0"/>
                  <a:t>(</a:t>
                </a:r>
                <a14:m>
                  <m:oMath xmlns:m="http://schemas.openxmlformats.org/officeDocument/2006/math">
                    <m:r>
                      <a:rPr lang="fr-FR" sz="1200" i="1" dirty="0" smtClean="0">
                        <a:latin typeface="Cambria Math"/>
                      </a:rPr>
                      <m:t>𝑦</m:t>
                    </m:r>
                    <m:r>
                      <a:rPr lang="fr-FR" sz="1200" i="1" dirty="0" smtClean="0">
                        <a:latin typeface="Cambria Math"/>
                      </a:rPr>
                      <m:t>&gt;1.2</m:t>
                    </m:r>
                    <m:r>
                      <a:rPr lang="fr-FR" sz="12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200" dirty="0"/>
                  <a:t>)</a:t>
                </a:r>
                <a:endParaRPr lang="fr-FR" sz="1200" dirty="0" smtClean="0"/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 smtClean="0"/>
                  <a:t>Ecarts proche </a:t>
                </a:r>
                <a:r>
                  <a:rPr lang="fr-FR" sz="1200" dirty="0"/>
                  <a:t>de la bouche de soufflage à (</a:t>
                </a:r>
                <a14:m>
                  <m:oMath xmlns:m="http://schemas.openxmlformats.org/officeDocument/2006/math">
                    <m:r>
                      <a:rPr lang="fr-FR" sz="1200" i="1" dirty="0" smtClean="0">
                        <a:latin typeface="Cambria Math"/>
                      </a:rPr>
                      <m:t>𝑦</m:t>
                    </m:r>
                    <m:r>
                      <a:rPr lang="fr-FR" sz="1200" i="1" dirty="0" smtClean="0">
                        <a:latin typeface="Cambria Math"/>
                      </a:rPr>
                      <m:t>&lt;1.2</m:t>
                    </m:r>
                    <m:r>
                      <a:rPr lang="fr-FR" sz="12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200" dirty="0"/>
                  <a:t>)</a:t>
                </a:r>
              </a:p>
              <a:p>
                <a:pPr marL="542925" lvl="3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fr-FR" sz="1100" dirty="0" smtClean="0"/>
                  <a:t>Modélisation </a:t>
                </a:r>
                <a:r>
                  <a:rPr lang="fr-FR" sz="1100" dirty="0"/>
                  <a:t>de l’écoulement dans la conduite d’amenée </a:t>
                </a:r>
                <a:r>
                  <a:rPr lang="fr-FR" sz="1100" dirty="0" smtClean="0"/>
                  <a:t>d’air</a:t>
                </a:r>
              </a:p>
              <a:p>
                <a:pPr marL="179388" lvl="1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fr-FR" sz="800" dirty="0"/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/>
              <a:t>Analyse du </a:t>
            </a:r>
            <a:r>
              <a:rPr lang="fr-FR" dirty="0" smtClean="0"/>
              <a:t>jet</a:t>
            </a:r>
            <a:br>
              <a:rPr lang="fr-FR" dirty="0" smtClean="0"/>
            </a:br>
            <a:r>
              <a:rPr lang="fr-FR" sz="2000" dirty="0" smtClean="0"/>
              <a:t>Profils </a:t>
            </a:r>
            <a:r>
              <a:rPr lang="fr-FR" sz="2000" dirty="0"/>
              <a:t>d’énergie cinétique turbulente</a:t>
            </a:r>
            <a:endParaRPr lang="fr-FR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pic>
        <p:nvPicPr>
          <p:cNvPr id="7" name="Imag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111" y="965605"/>
            <a:ext cx="6005779" cy="2289162"/>
          </a:xfrm>
          <a:prstGeom prst="rect">
            <a:avLst/>
          </a:prstGeom>
          <a:noFill/>
        </p:spPr>
      </p:pic>
      <p:cxnSp>
        <p:nvCxnSpPr>
          <p:cNvPr id="8" name="Connecteur droit avec flèche 7"/>
          <p:cNvCxnSpPr/>
          <p:nvPr/>
        </p:nvCxnSpPr>
        <p:spPr>
          <a:xfrm>
            <a:off x="1053378" y="4118456"/>
            <a:ext cx="144000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1060693" y="4008727"/>
            <a:ext cx="0" cy="108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à coins arrondis 9"/>
          <p:cNvSpPr/>
          <p:nvPr/>
        </p:nvSpPr>
        <p:spPr>
          <a:xfrm>
            <a:off x="2106777" y="1192378"/>
            <a:ext cx="2991916" cy="13313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599" y="2036825"/>
            <a:ext cx="1001273" cy="81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0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2000" dirty="0"/>
          </a:p>
          <a:p>
            <a:pPr marL="1588" indent="0">
              <a:buNone/>
            </a:pPr>
            <a:endParaRPr lang="fr-FR" dirty="0" smtClean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/>
              <a:t>Analyse du </a:t>
            </a:r>
            <a:r>
              <a:rPr lang="fr-FR" dirty="0" smtClean="0"/>
              <a:t>jet</a:t>
            </a:r>
            <a:br>
              <a:rPr lang="fr-FR" dirty="0" smtClean="0"/>
            </a:br>
            <a:r>
              <a:rPr lang="fr-FR" sz="2000" dirty="0" smtClean="0"/>
              <a:t>Triangle </a:t>
            </a:r>
            <a:r>
              <a:rPr lang="fr-FR" sz="2000" dirty="0"/>
              <a:t>de </a:t>
            </a:r>
            <a:r>
              <a:rPr lang="fr-FR" sz="2000" dirty="0" err="1"/>
              <a:t>Lumley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286930" y="923021"/>
            <a:ext cx="6570140" cy="2340420"/>
            <a:chOff x="131" y="-1"/>
            <a:chExt cx="5559123" cy="1837007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1627" y="-1"/>
              <a:ext cx="2537627" cy="1837007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" y="-1"/>
              <a:ext cx="2537627" cy="1837007"/>
            </a:xfrm>
            <a:prstGeom prst="rect">
              <a:avLst/>
            </a:prstGeom>
          </p:spPr>
        </p:pic>
      </p:grpSp>
      <p:sp>
        <p:nvSpPr>
          <p:cNvPr id="12" name="ZoneTexte 11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4368800" y="444500"/>
                <a:ext cx="4292600" cy="346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Tenseur d’anisotropie de Reynolds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i="1"/>
                        </m:ctrlPr>
                      </m:sSubPr>
                      <m:e>
                        <m:r>
                          <a:rPr lang="fr-FR" sz="1100" i="1"/>
                          <m:t>𝑏</m:t>
                        </m:r>
                      </m:e>
                      <m:sub>
                        <m:r>
                          <a:rPr lang="fr-FR" sz="1100" i="1"/>
                          <m:t>𝑖𝑗</m:t>
                        </m:r>
                      </m:sub>
                    </m:sSub>
                    <m:r>
                      <a:rPr lang="fr-FR" sz="1100" i="1"/>
                      <m:t>=</m:t>
                    </m:r>
                    <m:f>
                      <m:fPr>
                        <m:ctrlPr>
                          <a:rPr lang="fr-FR" sz="1100" i="1"/>
                        </m:ctrlPr>
                      </m:fPr>
                      <m:num>
                        <m:sSub>
                          <m:sSubPr>
                            <m:ctrlPr>
                              <a:rPr lang="fr-FR" sz="1100" i="1"/>
                            </m:ctrlPr>
                          </m:sSubPr>
                          <m:e>
                            <m:r>
                              <a:rPr lang="fr-FR" sz="1100" i="1"/>
                              <m:t>𝑅</m:t>
                            </m:r>
                          </m:e>
                          <m:sub>
                            <m:r>
                              <a:rPr lang="fr-FR" sz="1100" i="1"/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fr-FR" sz="1100" i="1"/>
                          <m:t>2</m:t>
                        </m:r>
                        <m:r>
                          <a:rPr lang="fr-FR" sz="1100" i="1"/>
                          <m:t>𝑘</m:t>
                        </m:r>
                      </m:den>
                    </m:f>
                    <m:r>
                      <a:rPr lang="fr-FR" sz="1100" i="1"/>
                      <m:t>−</m:t>
                    </m:r>
                    <m:f>
                      <m:fPr>
                        <m:ctrlPr>
                          <a:rPr lang="fr-FR" sz="1100" i="1"/>
                        </m:ctrlPr>
                      </m:fPr>
                      <m:num>
                        <m:r>
                          <a:rPr lang="fr-FR" sz="1100" i="1"/>
                          <m:t>1</m:t>
                        </m:r>
                      </m:num>
                      <m:den>
                        <m:r>
                          <a:rPr lang="fr-FR" sz="1100" i="1"/>
                          <m:t>3</m:t>
                        </m:r>
                      </m:den>
                    </m:f>
                    <m:sSub>
                      <m:sSubPr>
                        <m:ctrlPr>
                          <a:rPr lang="fr-FR" sz="1100" i="1"/>
                        </m:ctrlPr>
                      </m:sSubPr>
                      <m:e>
                        <m:r>
                          <a:rPr lang="fr-FR" sz="1100" i="1"/>
                          <m:t>𝛿</m:t>
                        </m:r>
                      </m:e>
                      <m:sub>
                        <m:r>
                          <a:rPr lang="fr-FR" sz="1100" i="1"/>
                          <m:t>𝑖𝑗</m:t>
                        </m:r>
                      </m:sub>
                    </m:sSub>
                  </m:oMath>
                </a14:m>
                <a:endParaRPr lang="fr-FR" sz="1100" dirty="0"/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800" y="444500"/>
                <a:ext cx="4292600" cy="3467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2221534" y="940642"/>
            <a:ext cx="1129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Expérimental</a:t>
            </a:r>
            <a:endParaRPr lang="fr-FR" sz="10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5792538" y="940642"/>
            <a:ext cx="1129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Simulation</a:t>
            </a:r>
            <a:endParaRPr lang="fr-FR" sz="1000" b="1" dirty="0"/>
          </a:p>
        </p:txBody>
      </p:sp>
    </p:spTree>
    <p:extLst>
      <p:ext uri="{BB962C8B-B14F-4D97-AF65-F5344CB8AC3E}">
        <p14:creationId xmlns:p14="http://schemas.microsoft.com/office/powerpoint/2010/main" val="144280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8650" y="842963"/>
            <a:ext cx="7518400" cy="34575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Rôle </a:t>
            </a:r>
            <a:r>
              <a:rPr lang="fr-FR" sz="1200" dirty="0"/>
              <a:t>important </a:t>
            </a:r>
            <a:r>
              <a:rPr lang="fr-FR" sz="1200" dirty="0" smtClean="0"/>
              <a:t>des flux </a:t>
            </a:r>
            <a:r>
              <a:rPr lang="fr-FR" sz="1200" dirty="0"/>
              <a:t>convectifs induits par les systèmes de </a:t>
            </a:r>
            <a:r>
              <a:rPr lang="fr-FR" sz="1200" dirty="0" smtClean="0"/>
              <a:t>CVC sur le </a:t>
            </a:r>
            <a:r>
              <a:rPr lang="fr-FR" sz="1200" dirty="0"/>
              <a:t>confort thermique </a:t>
            </a:r>
            <a:r>
              <a:rPr lang="fr-FR" sz="1200" dirty="0" smtClean="0"/>
              <a:t>dans les bâtiments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 smtClean="0"/>
          </a:p>
          <a:p>
            <a:pPr marL="0" indent="0">
              <a:spcAft>
                <a:spcPts val="0"/>
              </a:spcAft>
              <a:buNone/>
            </a:pPr>
            <a:endParaRPr lang="en-US" sz="1200" dirty="0" smtClean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1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04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2000" dirty="0"/>
          </a:p>
          <a:p>
            <a:pPr marL="1588" indent="0">
              <a:buNone/>
            </a:pPr>
            <a:endParaRPr lang="fr-FR" dirty="0" smtClean="0"/>
          </a:p>
          <a:p>
            <a:pPr marL="287338" indent="-285750"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Principales </a:t>
            </a:r>
            <a:r>
              <a:rPr lang="fr-FR" sz="1200" dirty="0"/>
              <a:t>caractéristiques de la turbulence du jet </a:t>
            </a:r>
            <a:r>
              <a:rPr lang="fr-FR" sz="1200" dirty="0" smtClean="0"/>
              <a:t>expérimental retrouvées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fr-FR" sz="1100" dirty="0"/>
              <a:t>Turbulences principalement en contraction </a:t>
            </a:r>
            <a:r>
              <a:rPr lang="fr-FR" sz="1100" dirty="0" smtClean="0"/>
              <a:t>axisymétrique</a:t>
            </a:r>
            <a:endParaRPr lang="fr-FR" sz="11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/>
              <a:t>Analyse du </a:t>
            </a:r>
            <a:r>
              <a:rPr lang="fr-FR" dirty="0" smtClean="0"/>
              <a:t>jet</a:t>
            </a:r>
            <a:br>
              <a:rPr lang="fr-FR" dirty="0" smtClean="0"/>
            </a:br>
            <a:r>
              <a:rPr lang="fr-FR" sz="2000" dirty="0" smtClean="0"/>
              <a:t>Triangle </a:t>
            </a:r>
            <a:r>
              <a:rPr lang="fr-FR" sz="2000" dirty="0"/>
              <a:t>de </a:t>
            </a:r>
            <a:r>
              <a:rPr lang="fr-FR" sz="2000" dirty="0" err="1"/>
              <a:t>Lumley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286930" y="923021"/>
            <a:ext cx="6570140" cy="2340420"/>
            <a:chOff x="131" y="-1"/>
            <a:chExt cx="5559123" cy="1837007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1627" y="-1"/>
              <a:ext cx="2537627" cy="1837007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" y="-1"/>
              <a:ext cx="2537627" cy="1837007"/>
            </a:xfrm>
            <a:prstGeom prst="rect">
              <a:avLst/>
            </a:prstGeom>
          </p:spPr>
        </p:pic>
      </p:grpSp>
      <p:sp>
        <p:nvSpPr>
          <p:cNvPr id="10" name="Rectangle à coins arrondis 9"/>
          <p:cNvSpPr/>
          <p:nvPr/>
        </p:nvSpPr>
        <p:spPr>
          <a:xfrm rot="18754830">
            <a:off x="2109467" y="1667802"/>
            <a:ext cx="2270021" cy="44846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 rot="18754830">
            <a:off x="5682950" y="1655912"/>
            <a:ext cx="2292870" cy="44846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4368800" y="444500"/>
                <a:ext cx="4292600" cy="346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Tenseur d’anisotropie de Reynolds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i="1"/>
                        </m:ctrlPr>
                      </m:sSubPr>
                      <m:e>
                        <m:r>
                          <a:rPr lang="fr-FR" sz="1100" i="1"/>
                          <m:t>𝑏</m:t>
                        </m:r>
                      </m:e>
                      <m:sub>
                        <m:r>
                          <a:rPr lang="fr-FR" sz="1100" i="1"/>
                          <m:t>𝑖𝑗</m:t>
                        </m:r>
                      </m:sub>
                    </m:sSub>
                    <m:r>
                      <a:rPr lang="fr-FR" sz="1100" i="1"/>
                      <m:t>=</m:t>
                    </m:r>
                    <m:f>
                      <m:fPr>
                        <m:ctrlPr>
                          <a:rPr lang="fr-FR" sz="1100" i="1"/>
                        </m:ctrlPr>
                      </m:fPr>
                      <m:num>
                        <m:sSub>
                          <m:sSubPr>
                            <m:ctrlPr>
                              <a:rPr lang="fr-FR" sz="1100" i="1"/>
                            </m:ctrlPr>
                          </m:sSubPr>
                          <m:e>
                            <m:r>
                              <a:rPr lang="fr-FR" sz="1100" i="1"/>
                              <m:t>𝑅</m:t>
                            </m:r>
                          </m:e>
                          <m:sub>
                            <m:r>
                              <a:rPr lang="fr-FR" sz="1100" i="1"/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fr-FR" sz="1100" i="1"/>
                          <m:t>2</m:t>
                        </m:r>
                        <m:r>
                          <a:rPr lang="fr-FR" sz="1100" i="1"/>
                          <m:t>𝑘</m:t>
                        </m:r>
                      </m:den>
                    </m:f>
                    <m:r>
                      <a:rPr lang="fr-FR" sz="1100" i="1"/>
                      <m:t>−</m:t>
                    </m:r>
                    <m:f>
                      <m:fPr>
                        <m:ctrlPr>
                          <a:rPr lang="fr-FR" sz="1100" i="1"/>
                        </m:ctrlPr>
                      </m:fPr>
                      <m:num>
                        <m:r>
                          <a:rPr lang="fr-FR" sz="1100" i="1"/>
                          <m:t>1</m:t>
                        </m:r>
                      </m:num>
                      <m:den>
                        <m:r>
                          <a:rPr lang="fr-FR" sz="1100" i="1"/>
                          <m:t>3</m:t>
                        </m:r>
                      </m:den>
                    </m:f>
                    <m:sSub>
                      <m:sSubPr>
                        <m:ctrlPr>
                          <a:rPr lang="fr-FR" sz="1100" i="1"/>
                        </m:ctrlPr>
                      </m:sSubPr>
                      <m:e>
                        <m:r>
                          <a:rPr lang="fr-FR" sz="1100" i="1"/>
                          <m:t>𝛿</m:t>
                        </m:r>
                      </m:e>
                      <m:sub>
                        <m:r>
                          <a:rPr lang="fr-FR" sz="1100" i="1"/>
                          <m:t>𝑖𝑗</m:t>
                        </m:r>
                      </m:sub>
                    </m:sSub>
                  </m:oMath>
                </a14:m>
                <a:endParaRPr lang="fr-FR" sz="1100" dirty="0"/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800" y="444500"/>
                <a:ext cx="4292600" cy="3467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2221534" y="940642"/>
            <a:ext cx="1129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Expérimental</a:t>
            </a:r>
            <a:endParaRPr lang="fr-FR" sz="10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5792538" y="940642"/>
            <a:ext cx="1129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Simulation</a:t>
            </a:r>
            <a:endParaRPr lang="fr-FR" sz="1000" b="1" dirty="0"/>
          </a:p>
        </p:txBody>
      </p:sp>
    </p:spTree>
    <p:extLst>
      <p:ext uri="{BB962C8B-B14F-4D97-AF65-F5344CB8AC3E}">
        <p14:creationId xmlns:p14="http://schemas.microsoft.com/office/powerpoint/2010/main" val="289646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sz="2000" dirty="0"/>
              </a:p>
              <a:p>
                <a:pPr marL="1588" indent="0">
                  <a:buNone/>
                </a:pPr>
                <a:endParaRPr lang="fr-FR" dirty="0" smtClean="0"/>
              </a:p>
              <a:p>
                <a:pPr marL="287338" indent="-28575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 smtClean="0"/>
                  <a:t>Principales </a:t>
                </a:r>
                <a:r>
                  <a:rPr lang="fr-FR" sz="1200" dirty="0"/>
                  <a:t>caractéristiques de la turbulence du jet </a:t>
                </a:r>
                <a:r>
                  <a:rPr lang="fr-FR" sz="1200" dirty="0" smtClean="0"/>
                  <a:t>expérimental retrouvées</a:t>
                </a:r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/>
                  <a:t>Turbulences principalement en contraction axisymétrique</a:t>
                </a:r>
              </a:p>
              <a:p>
                <a:pPr lvl="2">
                  <a:spcBef>
                    <a:spcPts val="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fr-FR" sz="1100" dirty="0" smtClean="0"/>
                  <a:t>Expansion </a:t>
                </a:r>
                <a:r>
                  <a:rPr lang="fr-FR" sz="1100" dirty="0"/>
                  <a:t>axisymétrique proche de l’orifice de soufflage 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𝑦</m:t>
                    </m:r>
                    <m:r>
                      <a:rPr lang="fr-FR" sz="1100" i="1" dirty="0" smtClean="0">
                        <a:latin typeface="Cambria Math"/>
                      </a:rPr>
                      <m:t>&lt;1.2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</a:t>
                </a:r>
              </a:p>
              <a:p>
                <a:pPr lvl="1">
                  <a:buFontTx/>
                  <a:buChar char="-"/>
                </a:pPr>
                <a:endParaRPr lang="fr-FR" sz="1000" dirty="0"/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/>
              <a:t>Analyse du </a:t>
            </a:r>
            <a:r>
              <a:rPr lang="fr-FR" dirty="0" smtClean="0"/>
              <a:t>jet</a:t>
            </a:r>
            <a:br>
              <a:rPr lang="fr-FR" dirty="0" smtClean="0"/>
            </a:br>
            <a:r>
              <a:rPr lang="fr-FR" sz="2000" dirty="0" smtClean="0"/>
              <a:t>Triangle </a:t>
            </a:r>
            <a:r>
              <a:rPr lang="fr-FR" sz="2000" dirty="0"/>
              <a:t>de </a:t>
            </a:r>
            <a:r>
              <a:rPr lang="fr-FR" sz="2000" dirty="0" err="1"/>
              <a:t>Lumley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286930" y="923021"/>
            <a:ext cx="6570140" cy="2340420"/>
            <a:chOff x="131" y="-1"/>
            <a:chExt cx="5559123" cy="1837007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1627" y="-1"/>
              <a:ext cx="2537627" cy="1837007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" y="-1"/>
              <a:ext cx="2537627" cy="1837007"/>
            </a:xfrm>
            <a:prstGeom prst="rect">
              <a:avLst/>
            </a:prstGeom>
          </p:spPr>
        </p:pic>
      </p:grpSp>
      <p:sp>
        <p:nvSpPr>
          <p:cNvPr id="10" name="Rectangle à coins arrondis 9"/>
          <p:cNvSpPr/>
          <p:nvPr/>
        </p:nvSpPr>
        <p:spPr>
          <a:xfrm rot="19104511">
            <a:off x="1863945" y="1732592"/>
            <a:ext cx="471650" cy="9913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 rot="19104511">
            <a:off x="5432406" y="1738350"/>
            <a:ext cx="471650" cy="9913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4368800" y="444500"/>
                <a:ext cx="4292600" cy="346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Tenseur d’anisotropie de Reynolds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i="1"/>
                        </m:ctrlPr>
                      </m:sSubPr>
                      <m:e>
                        <m:r>
                          <a:rPr lang="fr-FR" sz="1100" i="1"/>
                          <m:t>𝑏</m:t>
                        </m:r>
                      </m:e>
                      <m:sub>
                        <m:r>
                          <a:rPr lang="fr-FR" sz="1100" i="1"/>
                          <m:t>𝑖𝑗</m:t>
                        </m:r>
                      </m:sub>
                    </m:sSub>
                    <m:r>
                      <a:rPr lang="fr-FR" sz="1100" i="1"/>
                      <m:t>=</m:t>
                    </m:r>
                    <m:f>
                      <m:fPr>
                        <m:ctrlPr>
                          <a:rPr lang="fr-FR" sz="1100" i="1"/>
                        </m:ctrlPr>
                      </m:fPr>
                      <m:num>
                        <m:sSub>
                          <m:sSubPr>
                            <m:ctrlPr>
                              <a:rPr lang="fr-FR" sz="1100" i="1"/>
                            </m:ctrlPr>
                          </m:sSubPr>
                          <m:e>
                            <m:r>
                              <a:rPr lang="fr-FR" sz="1100" i="1"/>
                              <m:t>𝑅</m:t>
                            </m:r>
                          </m:e>
                          <m:sub>
                            <m:r>
                              <a:rPr lang="fr-FR" sz="1100" i="1"/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fr-FR" sz="1100" i="1"/>
                          <m:t>2</m:t>
                        </m:r>
                        <m:r>
                          <a:rPr lang="fr-FR" sz="1100" i="1"/>
                          <m:t>𝑘</m:t>
                        </m:r>
                      </m:den>
                    </m:f>
                    <m:r>
                      <a:rPr lang="fr-FR" sz="1100" i="1"/>
                      <m:t>−</m:t>
                    </m:r>
                    <m:f>
                      <m:fPr>
                        <m:ctrlPr>
                          <a:rPr lang="fr-FR" sz="1100" i="1"/>
                        </m:ctrlPr>
                      </m:fPr>
                      <m:num>
                        <m:r>
                          <a:rPr lang="fr-FR" sz="1100" i="1"/>
                          <m:t>1</m:t>
                        </m:r>
                      </m:num>
                      <m:den>
                        <m:r>
                          <a:rPr lang="fr-FR" sz="1100" i="1"/>
                          <m:t>3</m:t>
                        </m:r>
                      </m:den>
                    </m:f>
                    <m:sSub>
                      <m:sSubPr>
                        <m:ctrlPr>
                          <a:rPr lang="fr-FR" sz="1100" i="1"/>
                        </m:ctrlPr>
                      </m:sSubPr>
                      <m:e>
                        <m:r>
                          <a:rPr lang="fr-FR" sz="1100" i="1"/>
                          <m:t>𝛿</m:t>
                        </m:r>
                      </m:e>
                      <m:sub>
                        <m:r>
                          <a:rPr lang="fr-FR" sz="1100" i="1"/>
                          <m:t>𝑖𝑗</m:t>
                        </m:r>
                      </m:sub>
                    </m:sSub>
                  </m:oMath>
                </a14:m>
                <a:endParaRPr lang="fr-FR" sz="1100" dirty="0"/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800" y="444500"/>
                <a:ext cx="4292600" cy="3467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2221534" y="940642"/>
            <a:ext cx="1129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Expérimental</a:t>
            </a:r>
            <a:endParaRPr lang="fr-FR" sz="10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5792538" y="940642"/>
            <a:ext cx="1129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Simulation</a:t>
            </a:r>
            <a:endParaRPr lang="fr-FR" sz="1000" b="1" dirty="0"/>
          </a:p>
        </p:txBody>
      </p:sp>
    </p:spTree>
    <p:extLst>
      <p:ext uri="{BB962C8B-B14F-4D97-AF65-F5344CB8AC3E}">
        <p14:creationId xmlns:p14="http://schemas.microsoft.com/office/powerpoint/2010/main" val="161581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sz="2000" dirty="0"/>
              </a:p>
              <a:p>
                <a:pPr marL="1588" indent="0">
                  <a:buNone/>
                </a:pPr>
                <a:endParaRPr lang="fr-FR" dirty="0" smtClean="0"/>
              </a:p>
              <a:p>
                <a:pPr marL="287338" indent="-28575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 smtClean="0"/>
                  <a:t>Principales </a:t>
                </a:r>
                <a:r>
                  <a:rPr lang="fr-FR" sz="1200" dirty="0"/>
                  <a:t>caractéristiques de la turbulence du jet </a:t>
                </a:r>
                <a:r>
                  <a:rPr lang="fr-FR" sz="1200" dirty="0" smtClean="0"/>
                  <a:t>expérimental retrouvées</a:t>
                </a:r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  <a:buFontTx/>
                  <a:buChar char="-"/>
                </a:pPr>
                <a:r>
                  <a:rPr lang="fr-FR" sz="1100" dirty="0" smtClean="0"/>
                  <a:t>Turbulences principalement </a:t>
                </a:r>
                <a:r>
                  <a:rPr lang="fr-FR" sz="1100" dirty="0"/>
                  <a:t>en contraction </a:t>
                </a:r>
                <a:r>
                  <a:rPr lang="fr-FR" sz="1100" dirty="0" smtClean="0"/>
                  <a:t>axisymétrique</a:t>
                </a:r>
              </a:p>
              <a:p>
                <a:pPr lvl="2">
                  <a:spcBef>
                    <a:spcPts val="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fr-FR" sz="1100" dirty="0" smtClean="0"/>
                  <a:t>Expansion </a:t>
                </a:r>
                <a:r>
                  <a:rPr lang="fr-FR" sz="1100" dirty="0"/>
                  <a:t>axisymétrique proche de l’orifice de soufflage (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𝑦</m:t>
                    </m:r>
                    <m:r>
                      <a:rPr lang="fr-FR" sz="1100" i="1" dirty="0" smtClean="0">
                        <a:latin typeface="Cambria Math"/>
                      </a:rPr>
                      <m:t>&lt;1.2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fr-FR" sz="1100" dirty="0" smtClean="0"/>
                  <a:t>)</a:t>
                </a:r>
              </a:p>
              <a:p>
                <a:pPr marL="287338" indent="-28575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fr-FR" sz="1200" dirty="0" smtClean="0"/>
                  <a:t>Anisotropie </a:t>
                </a:r>
                <a:r>
                  <a:rPr lang="fr-FR" sz="1200" dirty="0"/>
                  <a:t>de la turbulence </a:t>
                </a:r>
                <a:r>
                  <a:rPr lang="fr-FR" sz="1200" dirty="0" smtClean="0"/>
                  <a:t>pas </a:t>
                </a:r>
                <a:r>
                  <a:rPr lang="fr-FR" sz="1200" dirty="0"/>
                  <a:t>aussi forte que pour l’écoulement </a:t>
                </a:r>
                <a:r>
                  <a:rPr lang="fr-FR" sz="1200" dirty="0" smtClean="0"/>
                  <a:t>expérimental</a:t>
                </a:r>
                <a:endParaRPr lang="fr-FR" sz="1000" dirty="0"/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b="-49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/>
              <a:t>Analyse du </a:t>
            </a:r>
            <a:r>
              <a:rPr lang="fr-FR" dirty="0" smtClean="0"/>
              <a:t>jet</a:t>
            </a:r>
            <a:br>
              <a:rPr lang="fr-FR" dirty="0" smtClean="0"/>
            </a:br>
            <a:r>
              <a:rPr lang="fr-FR" sz="2000" dirty="0" smtClean="0"/>
              <a:t>Triangle </a:t>
            </a:r>
            <a:r>
              <a:rPr lang="fr-FR" sz="2000" dirty="0"/>
              <a:t>de </a:t>
            </a:r>
            <a:r>
              <a:rPr lang="fr-FR" sz="2000" dirty="0" err="1"/>
              <a:t>Lumley</a:t>
            </a:r>
            <a:endParaRPr lang="fr-FR" sz="2000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286930" y="923021"/>
            <a:ext cx="6570140" cy="2340420"/>
            <a:chOff x="131" y="-1"/>
            <a:chExt cx="5559123" cy="1837007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1627" y="-1"/>
              <a:ext cx="2537627" cy="1837007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" y="-1"/>
              <a:ext cx="2537627" cy="1837007"/>
            </a:xfrm>
            <a:prstGeom prst="rect">
              <a:avLst/>
            </a:prstGeom>
          </p:spPr>
        </p:pic>
      </p:grpSp>
      <p:cxnSp>
        <p:nvCxnSpPr>
          <p:cNvPr id="4" name="Connecteur droit 3"/>
          <p:cNvCxnSpPr/>
          <p:nvPr/>
        </p:nvCxnSpPr>
        <p:spPr>
          <a:xfrm>
            <a:off x="2769246" y="2527535"/>
            <a:ext cx="0" cy="360000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3327087" y="1916386"/>
            <a:ext cx="0" cy="972000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6183628" y="2732149"/>
            <a:ext cx="0" cy="14400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541744" y="2316301"/>
            <a:ext cx="0" cy="57600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2769246" y="2589601"/>
            <a:ext cx="56646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6338452" y="2613802"/>
            <a:ext cx="56646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6183628" y="2795401"/>
            <a:ext cx="358116" cy="0"/>
          </a:xfrm>
          <a:prstGeom prst="straightConnector1">
            <a:avLst/>
          </a:prstGeom>
          <a:ln w="1905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6347078" y="2531450"/>
            <a:ext cx="0" cy="360000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6904919" y="1920301"/>
            <a:ext cx="0" cy="972000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H="1">
            <a:off x="6057900" y="2927350"/>
            <a:ext cx="847019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5645150" y="2980897"/>
            <a:ext cx="7543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i="1" dirty="0" smtClean="0"/>
              <a:t>isotropie</a:t>
            </a:r>
            <a:endParaRPr lang="fr-FR" sz="900" i="1" dirty="0"/>
          </a:p>
        </p:txBody>
      </p:sp>
      <p:sp>
        <p:nvSpPr>
          <p:cNvPr id="36" name="ZoneTexte 35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ZoneTexte 36"/>
              <p:cNvSpPr txBox="1"/>
              <p:nvPr/>
            </p:nvSpPr>
            <p:spPr>
              <a:xfrm>
                <a:off x="4368800" y="444500"/>
                <a:ext cx="4292600" cy="346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Tenseur d’anisotropie de Reynolds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i="1"/>
                        </m:ctrlPr>
                      </m:sSubPr>
                      <m:e>
                        <m:r>
                          <a:rPr lang="fr-FR" sz="1100" i="1"/>
                          <m:t>𝑏</m:t>
                        </m:r>
                      </m:e>
                      <m:sub>
                        <m:r>
                          <a:rPr lang="fr-FR" sz="1100" i="1"/>
                          <m:t>𝑖𝑗</m:t>
                        </m:r>
                      </m:sub>
                    </m:sSub>
                    <m:r>
                      <a:rPr lang="fr-FR" sz="1100" i="1"/>
                      <m:t>=</m:t>
                    </m:r>
                    <m:f>
                      <m:fPr>
                        <m:ctrlPr>
                          <a:rPr lang="fr-FR" sz="1100" i="1"/>
                        </m:ctrlPr>
                      </m:fPr>
                      <m:num>
                        <m:sSub>
                          <m:sSubPr>
                            <m:ctrlPr>
                              <a:rPr lang="fr-FR" sz="1100" i="1"/>
                            </m:ctrlPr>
                          </m:sSubPr>
                          <m:e>
                            <m:r>
                              <a:rPr lang="fr-FR" sz="1100" i="1"/>
                              <m:t>𝑅</m:t>
                            </m:r>
                          </m:e>
                          <m:sub>
                            <m:r>
                              <a:rPr lang="fr-FR" sz="1100" i="1"/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fr-FR" sz="1100" i="1"/>
                          <m:t>2</m:t>
                        </m:r>
                        <m:r>
                          <a:rPr lang="fr-FR" sz="1100" i="1"/>
                          <m:t>𝑘</m:t>
                        </m:r>
                      </m:den>
                    </m:f>
                    <m:r>
                      <a:rPr lang="fr-FR" sz="1100" i="1"/>
                      <m:t>−</m:t>
                    </m:r>
                    <m:f>
                      <m:fPr>
                        <m:ctrlPr>
                          <a:rPr lang="fr-FR" sz="1100" i="1"/>
                        </m:ctrlPr>
                      </m:fPr>
                      <m:num>
                        <m:r>
                          <a:rPr lang="fr-FR" sz="1100" i="1"/>
                          <m:t>1</m:t>
                        </m:r>
                      </m:num>
                      <m:den>
                        <m:r>
                          <a:rPr lang="fr-FR" sz="1100" i="1"/>
                          <m:t>3</m:t>
                        </m:r>
                      </m:den>
                    </m:f>
                    <m:sSub>
                      <m:sSubPr>
                        <m:ctrlPr>
                          <a:rPr lang="fr-FR" sz="1100" i="1"/>
                        </m:ctrlPr>
                      </m:sSubPr>
                      <m:e>
                        <m:r>
                          <a:rPr lang="fr-FR" sz="1100" i="1"/>
                          <m:t>𝛿</m:t>
                        </m:r>
                      </m:e>
                      <m:sub>
                        <m:r>
                          <a:rPr lang="fr-FR" sz="1100" i="1"/>
                          <m:t>𝑖𝑗</m:t>
                        </m:r>
                      </m:sub>
                    </m:sSub>
                  </m:oMath>
                </a14:m>
                <a:endParaRPr lang="fr-FR" sz="1100" dirty="0"/>
              </a:p>
            </p:txBody>
          </p:sp>
        </mc:Choice>
        <mc:Fallback>
          <p:sp>
            <p:nvSpPr>
              <p:cNvPr id="37" name="ZoneText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800" y="444500"/>
                <a:ext cx="4292600" cy="3467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ZoneTexte 37"/>
          <p:cNvSpPr txBox="1"/>
          <p:nvPr/>
        </p:nvSpPr>
        <p:spPr>
          <a:xfrm>
            <a:off x="2221534" y="940642"/>
            <a:ext cx="1129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Expérimental</a:t>
            </a:r>
            <a:endParaRPr lang="fr-FR" sz="1000" b="1" dirty="0"/>
          </a:p>
        </p:txBody>
      </p:sp>
      <p:sp>
        <p:nvSpPr>
          <p:cNvPr id="39" name="ZoneTexte 38"/>
          <p:cNvSpPr txBox="1"/>
          <p:nvPr/>
        </p:nvSpPr>
        <p:spPr>
          <a:xfrm>
            <a:off x="5792538" y="940642"/>
            <a:ext cx="1129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Simulation</a:t>
            </a:r>
            <a:endParaRPr lang="fr-FR" sz="1000" b="1" dirty="0"/>
          </a:p>
        </p:txBody>
      </p:sp>
    </p:spTree>
    <p:extLst>
      <p:ext uri="{BB962C8B-B14F-4D97-AF65-F5344CB8AC3E}">
        <p14:creationId xmlns:p14="http://schemas.microsoft.com/office/powerpoint/2010/main" val="377893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Cellule expérimentale MINIBAT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Modélisation numérique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Analyse du jet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tx2"/>
                </a:solidFill>
              </a:rPr>
              <a:t>Conclusions et perspectives</a:t>
            </a:r>
            <a:endParaRPr lang="fr-FR" sz="2000" dirty="0">
              <a:solidFill>
                <a:schemeClr val="tx2"/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19827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endParaRPr lang="en-US" sz="16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Modélisation </a:t>
            </a:r>
            <a:r>
              <a:rPr lang="fr-FR" sz="1200" dirty="0"/>
              <a:t>de type LBM-LES avec le </a:t>
            </a:r>
            <a:r>
              <a:rPr lang="fr-FR" sz="1200" dirty="0" smtClean="0"/>
              <a:t>solveur </a:t>
            </a:r>
            <a:r>
              <a:rPr lang="fr-FR" sz="1200" dirty="0" err="1" smtClean="0"/>
              <a:t>ProLB</a:t>
            </a:r>
            <a:endParaRPr lang="fr-FR" sz="12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 smtClean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9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28649" y="842963"/>
            <a:ext cx="8004987" cy="3457575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endParaRPr lang="en-US" sz="16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Modélisation </a:t>
            </a:r>
            <a:r>
              <a:rPr lang="fr-FR" sz="1200" dirty="0"/>
              <a:t>de type LBM-LES avec le </a:t>
            </a:r>
            <a:r>
              <a:rPr lang="fr-FR" sz="1200" dirty="0" smtClean="0"/>
              <a:t>solveur </a:t>
            </a:r>
            <a:r>
              <a:rPr lang="fr-FR" sz="1200" dirty="0" err="1" smtClean="0"/>
              <a:t>ProLB</a:t>
            </a:r>
            <a:endParaRPr lang="fr-FR" sz="12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Etude d’un </a:t>
            </a:r>
            <a:r>
              <a:rPr lang="fr-FR" sz="1200" dirty="0"/>
              <a:t>jet axisymétrique isotherme se développant près du plafond de la </a:t>
            </a:r>
            <a:r>
              <a:rPr lang="fr-FR" sz="1200" dirty="0" smtClean="0"/>
              <a:t>cellule-test MINIBAT (</a:t>
            </a:r>
            <a:r>
              <a:rPr lang="fr-FR" sz="1200" i="1" dirty="0" err="1"/>
              <a:t>Kuznik</a:t>
            </a:r>
            <a:r>
              <a:rPr lang="fr-FR" sz="1200" i="1" dirty="0"/>
              <a:t> 2005</a:t>
            </a:r>
            <a:r>
              <a:rPr lang="fr-FR" sz="1200" dirty="0" smtClean="0"/>
              <a:t>)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2000" dirty="0" smtClean="0"/>
              <a:t> </a:t>
            </a:r>
            <a:endParaRPr lang="en-US" sz="2000" dirty="0" smtClean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9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28649" y="842963"/>
            <a:ext cx="7994355" cy="3457575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endParaRPr lang="en-US" sz="16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Modélisation </a:t>
            </a:r>
            <a:r>
              <a:rPr lang="fr-FR" sz="1200" dirty="0"/>
              <a:t>de type LBM-LES avec le </a:t>
            </a:r>
            <a:r>
              <a:rPr lang="fr-FR" sz="1200" dirty="0" smtClean="0"/>
              <a:t>solveur </a:t>
            </a:r>
            <a:r>
              <a:rPr lang="fr-FR" sz="1200" dirty="0" err="1" smtClean="0"/>
              <a:t>ProLB</a:t>
            </a:r>
            <a:endParaRPr lang="fr-FR" sz="12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Etude d’un </a:t>
            </a:r>
            <a:r>
              <a:rPr lang="fr-FR" sz="1200" dirty="0"/>
              <a:t>jet axisymétrique isotherme se développant près du plafond de la </a:t>
            </a:r>
            <a:r>
              <a:rPr lang="fr-FR" sz="1200" dirty="0" smtClean="0"/>
              <a:t>cellule-test MINIBAT (</a:t>
            </a:r>
            <a:r>
              <a:rPr lang="fr-FR" sz="1200" i="1" dirty="0" err="1"/>
              <a:t>Kuznik</a:t>
            </a:r>
            <a:r>
              <a:rPr lang="fr-FR" sz="1200" i="1" dirty="0"/>
              <a:t> 2005</a:t>
            </a:r>
            <a:r>
              <a:rPr lang="fr-FR" sz="1200" dirty="0" smtClean="0"/>
              <a:t>)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Bonne prédiction </a:t>
            </a:r>
            <a:r>
              <a:rPr lang="fr-FR" sz="1200" dirty="0"/>
              <a:t>des profils de vitesse moyenne </a:t>
            </a:r>
            <a:r>
              <a:rPr lang="fr-FR" sz="1200" dirty="0" smtClean="0"/>
              <a:t>malgré </a:t>
            </a:r>
            <a:r>
              <a:rPr lang="fr-FR" sz="1200" dirty="0"/>
              <a:t>quelques faiblesses dans la zone proche de la </a:t>
            </a:r>
            <a:r>
              <a:rPr lang="fr-FR" sz="1200" dirty="0" smtClean="0"/>
              <a:t>paroi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2000" dirty="0" smtClean="0"/>
              <a:t> </a:t>
            </a:r>
            <a:endParaRPr lang="en-US" sz="2000" dirty="0" smtClean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9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28650" y="842963"/>
            <a:ext cx="7973090" cy="3457575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endParaRPr lang="en-US" sz="16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Modélisation </a:t>
            </a:r>
            <a:r>
              <a:rPr lang="fr-FR" sz="1200" dirty="0"/>
              <a:t>de type LBM-LES avec le </a:t>
            </a:r>
            <a:r>
              <a:rPr lang="fr-FR" sz="1200" dirty="0" smtClean="0"/>
              <a:t>solveur </a:t>
            </a:r>
            <a:r>
              <a:rPr lang="fr-FR" sz="1200" dirty="0" err="1" smtClean="0"/>
              <a:t>ProLB</a:t>
            </a:r>
            <a:endParaRPr lang="fr-FR" sz="12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Etude d’un </a:t>
            </a:r>
            <a:r>
              <a:rPr lang="fr-FR" sz="1200" dirty="0"/>
              <a:t>jet axisymétrique isotherme se développant près du plafond de la </a:t>
            </a:r>
            <a:r>
              <a:rPr lang="fr-FR" sz="1200" dirty="0" smtClean="0"/>
              <a:t>cellule-test MINIBAT (</a:t>
            </a:r>
            <a:r>
              <a:rPr lang="fr-FR" sz="1200" i="1" dirty="0" err="1"/>
              <a:t>Kuznik</a:t>
            </a:r>
            <a:r>
              <a:rPr lang="fr-FR" sz="1200" i="1" dirty="0"/>
              <a:t> 2005</a:t>
            </a:r>
            <a:r>
              <a:rPr lang="fr-FR" sz="1200" dirty="0" smtClean="0"/>
              <a:t>)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 smtClean="0"/>
              <a:t>Bonne prédiction </a:t>
            </a:r>
            <a:r>
              <a:rPr lang="fr-FR" sz="1200" dirty="0"/>
              <a:t>des profils de vitesse moyenne </a:t>
            </a:r>
            <a:r>
              <a:rPr lang="fr-FR" sz="1200" dirty="0" smtClean="0"/>
              <a:t>malgré </a:t>
            </a:r>
            <a:r>
              <a:rPr lang="fr-FR" sz="1200" dirty="0"/>
              <a:t>quelques faiblesses dans la zone proche de la </a:t>
            </a:r>
            <a:r>
              <a:rPr lang="fr-FR" sz="1200" dirty="0" smtClean="0"/>
              <a:t>paroi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 smtClean="0"/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fr-FR" sz="1200" dirty="0"/>
              <a:t>R</a:t>
            </a:r>
            <a:r>
              <a:rPr lang="fr-FR" sz="1200" dirty="0" smtClean="0"/>
              <a:t>épartition </a:t>
            </a:r>
            <a:r>
              <a:rPr lang="fr-FR" sz="1200" dirty="0"/>
              <a:t>de la turbulence </a:t>
            </a:r>
            <a:r>
              <a:rPr lang="fr-FR" sz="1200" dirty="0" smtClean="0"/>
              <a:t>du jet correctement reproduite 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endParaRPr lang="fr-FR" sz="12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2000" dirty="0" smtClean="0"/>
              <a:t> </a:t>
            </a:r>
            <a:endParaRPr lang="en-US" sz="2000" dirty="0" smtClean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9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28649" y="842963"/>
                <a:ext cx="8068783" cy="3457575"/>
              </a:xfrm>
            </p:spPr>
            <p:txBody>
              <a:bodyPr/>
              <a:lstStyle/>
              <a:p>
                <a:pPr marL="0" indent="0">
                  <a:spcAft>
                    <a:spcPts val="600"/>
                  </a:spcAft>
                  <a:buNone/>
                </a:pPr>
                <a:endParaRPr lang="en-US" sz="1600" dirty="0" smtClean="0"/>
              </a:p>
              <a:p>
                <a:pPr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fr-FR" sz="1200" dirty="0" smtClean="0"/>
                  <a:t>Modélisation </a:t>
                </a:r>
                <a:r>
                  <a:rPr lang="fr-FR" sz="1200" dirty="0"/>
                  <a:t>de type LBM-LES avec le </a:t>
                </a:r>
                <a:r>
                  <a:rPr lang="fr-FR" sz="1200" dirty="0" smtClean="0"/>
                  <a:t>solveur </a:t>
                </a:r>
                <a:r>
                  <a:rPr lang="fr-FR" sz="1200" dirty="0" err="1" smtClean="0"/>
                  <a:t>ProLB</a:t>
                </a:r>
                <a:endParaRPr lang="fr-FR" sz="1200" dirty="0" smtClean="0"/>
              </a:p>
              <a:p>
                <a:pPr>
                  <a:spcAft>
                    <a:spcPts val="600"/>
                  </a:spcAft>
                  <a:buFont typeface="Wingdings" pitchFamily="2" charset="2"/>
                  <a:buChar char="ü"/>
                </a:pPr>
                <a:endParaRPr lang="fr-FR" sz="1200" dirty="0" smtClean="0"/>
              </a:p>
              <a:p>
                <a:pPr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fr-FR" sz="1200" dirty="0" smtClean="0"/>
                  <a:t>Etude d’un </a:t>
                </a:r>
                <a:r>
                  <a:rPr lang="fr-FR" sz="1200" dirty="0"/>
                  <a:t>jet axisymétrique isotherme se développant près du plafond de la </a:t>
                </a:r>
                <a:r>
                  <a:rPr lang="fr-FR" sz="1200" dirty="0" smtClean="0"/>
                  <a:t>cellule-test MINIBAT (</a:t>
                </a:r>
                <a:r>
                  <a:rPr lang="fr-FR" sz="1200" i="1" dirty="0" err="1"/>
                  <a:t>Kuznik</a:t>
                </a:r>
                <a:r>
                  <a:rPr lang="fr-FR" sz="1200" i="1" dirty="0"/>
                  <a:t> 2005</a:t>
                </a:r>
                <a:r>
                  <a:rPr lang="fr-FR" sz="1200" dirty="0" smtClean="0"/>
                  <a:t>)</a:t>
                </a:r>
              </a:p>
              <a:p>
                <a:pPr>
                  <a:spcAft>
                    <a:spcPts val="600"/>
                  </a:spcAft>
                  <a:buFont typeface="Wingdings" pitchFamily="2" charset="2"/>
                  <a:buChar char="ü"/>
                </a:pPr>
                <a:endParaRPr lang="fr-FR" sz="1200" dirty="0"/>
              </a:p>
              <a:p>
                <a:pPr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fr-FR" sz="1200" dirty="0" smtClean="0"/>
                  <a:t>Bonne prédiction </a:t>
                </a:r>
                <a:r>
                  <a:rPr lang="fr-FR" sz="1200" dirty="0"/>
                  <a:t>des profils de vitesse moyenne </a:t>
                </a:r>
                <a:r>
                  <a:rPr lang="fr-FR" sz="1200" dirty="0" smtClean="0"/>
                  <a:t>malgré </a:t>
                </a:r>
                <a:r>
                  <a:rPr lang="fr-FR" sz="1200" dirty="0"/>
                  <a:t>quelques faiblesses dans la zone proche de la </a:t>
                </a:r>
                <a:r>
                  <a:rPr lang="fr-FR" sz="1200" dirty="0" smtClean="0"/>
                  <a:t>paroi</a:t>
                </a:r>
              </a:p>
              <a:p>
                <a:pPr>
                  <a:spcAft>
                    <a:spcPts val="600"/>
                  </a:spcAft>
                  <a:buFont typeface="Wingdings" pitchFamily="2" charset="2"/>
                  <a:buChar char="ü"/>
                </a:pPr>
                <a:endParaRPr lang="fr-FR" sz="1200" dirty="0" smtClean="0"/>
              </a:p>
              <a:p>
                <a:pPr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fr-FR" sz="1200" dirty="0"/>
                  <a:t>R</a:t>
                </a:r>
                <a:r>
                  <a:rPr lang="fr-FR" sz="1200" dirty="0" smtClean="0"/>
                  <a:t>épartition </a:t>
                </a:r>
                <a:r>
                  <a:rPr lang="fr-FR" sz="1200" dirty="0"/>
                  <a:t>de la turbulence </a:t>
                </a:r>
                <a:r>
                  <a:rPr lang="fr-FR" sz="1200" dirty="0" smtClean="0"/>
                  <a:t>du jet correctement reproduite </a:t>
                </a:r>
              </a:p>
              <a:p>
                <a:pPr>
                  <a:spcAft>
                    <a:spcPts val="600"/>
                  </a:spcAft>
                  <a:buFont typeface="Wingdings" pitchFamily="2" charset="2"/>
                  <a:buChar char="ü"/>
                </a:pPr>
                <a:endParaRPr lang="fr-FR" sz="12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fr-FR" sz="1200" b="1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fr-FR" sz="1200" b="1" dirty="0" smtClean="0"/>
                  <a:t> Approche </a:t>
                </a:r>
                <a:r>
                  <a:rPr lang="fr-FR" sz="1200" b="1" dirty="0"/>
                  <a:t>de </a:t>
                </a:r>
                <a:r>
                  <a:rPr lang="fr-FR" sz="1200" b="1" dirty="0" smtClean="0"/>
                  <a:t>modélisation </a:t>
                </a:r>
                <a:r>
                  <a:rPr lang="fr-FR" sz="1200" b="1" dirty="0"/>
                  <a:t>adaptée </a:t>
                </a:r>
                <a:r>
                  <a:rPr lang="fr-FR" sz="1200" b="1" dirty="0" smtClean="0"/>
                  <a:t>à la </a:t>
                </a:r>
                <a:r>
                  <a:rPr lang="fr-FR" sz="1200" b="1" dirty="0"/>
                  <a:t>simulation des écoulements isothermes se développant au sein des bâtiments</a:t>
                </a:r>
                <a:endParaRPr lang="en-US" sz="1200" b="1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 smtClean="0"/>
                  <a:t> </a:t>
                </a:r>
                <a:endParaRPr lang="en-US" sz="2000" dirty="0" smtClean="0"/>
              </a:p>
            </p:txBody>
          </p:sp>
        </mc:Choice>
        <mc:Fallback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28649" y="842963"/>
                <a:ext cx="8068783" cy="345757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9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Perspectives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6862" y="2569406"/>
            <a:ext cx="3522538" cy="115212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1200" dirty="0" smtClean="0"/>
              <a:t>Jets chaud et froid</a:t>
            </a:r>
          </a:p>
          <a:p>
            <a:pPr>
              <a:spcAft>
                <a:spcPts val="1200"/>
              </a:spcAft>
            </a:pPr>
            <a:r>
              <a:rPr lang="fr-FR" sz="1200" dirty="0" smtClean="0"/>
              <a:t>Prise en </a:t>
            </a:r>
            <a:r>
              <a:rPr lang="fr-FR" sz="1200" dirty="0"/>
              <a:t>compte des effets thermiques couplés à la turbulence</a:t>
            </a:r>
            <a:endParaRPr lang="en-US" sz="1200" dirty="0" smtClean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4" name="Ellipse 3"/>
          <p:cNvSpPr/>
          <p:nvPr/>
        </p:nvSpPr>
        <p:spPr>
          <a:xfrm>
            <a:off x="1246436" y="1030246"/>
            <a:ext cx="1980000" cy="10800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1</a:t>
            </a:r>
            <a:endParaRPr lang="fr-FR" sz="1400" b="1" dirty="0" smtClean="0"/>
          </a:p>
          <a:p>
            <a:pPr algn="ctr"/>
            <a:r>
              <a:rPr lang="fr-FR" sz="1400" dirty="0" smtClean="0"/>
              <a:t>Simulations </a:t>
            </a:r>
            <a:r>
              <a:rPr lang="fr-FR" sz="1400" dirty="0" err="1" smtClean="0"/>
              <a:t>anisothermes</a:t>
            </a:r>
            <a:endParaRPr lang="fr-FR" sz="1400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8708070" y="4653516"/>
            <a:ext cx="3840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chemeClr val="bg1"/>
                </a:solidFill>
              </a:rPr>
              <a:t>10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87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8650" y="842963"/>
            <a:ext cx="7518400" cy="34575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Rôle </a:t>
            </a:r>
            <a:r>
              <a:rPr lang="fr-FR" sz="1200" dirty="0"/>
              <a:t>important </a:t>
            </a:r>
            <a:r>
              <a:rPr lang="fr-FR" sz="1200" dirty="0" smtClean="0"/>
              <a:t>des flux </a:t>
            </a:r>
            <a:r>
              <a:rPr lang="fr-FR" sz="1200" dirty="0"/>
              <a:t>convectifs induits par les systèmes de </a:t>
            </a:r>
            <a:r>
              <a:rPr lang="fr-FR" sz="1200" dirty="0" smtClean="0"/>
              <a:t>CVC sur le </a:t>
            </a:r>
            <a:r>
              <a:rPr lang="fr-FR" sz="1200" dirty="0"/>
              <a:t>confort thermique </a:t>
            </a:r>
            <a:r>
              <a:rPr lang="fr-FR" sz="1200" dirty="0" smtClean="0"/>
              <a:t>dans les bâtiments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Faiblesse </a:t>
            </a:r>
            <a:r>
              <a:rPr lang="en-US" sz="1200" dirty="0" smtClean="0"/>
              <a:t>des </a:t>
            </a:r>
            <a:r>
              <a:rPr lang="en-US" sz="1200" dirty="0" err="1" smtClean="0"/>
              <a:t>a</a:t>
            </a:r>
            <a:r>
              <a:rPr lang="en-US" sz="1200" dirty="0" err="1" smtClean="0"/>
              <a:t>pproches</a:t>
            </a:r>
            <a:r>
              <a:rPr lang="en-US" sz="1200" dirty="0" smtClean="0"/>
              <a:t> RANS </a:t>
            </a:r>
            <a:r>
              <a:rPr lang="fr-FR" sz="1200" dirty="0" smtClean="0"/>
              <a:t>dans </a:t>
            </a:r>
            <a:r>
              <a:rPr lang="fr-FR" sz="1200" dirty="0"/>
              <a:t>les zones à faible vitesse </a:t>
            </a:r>
            <a:r>
              <a:rPr lang="fr-FR" sz="1200" dirty="0" smtClean="0"/>
              <a:t>et </a:t>
            </a:r>
            <a:r>
              <a:rPr lang="fr-FR" sz="1200" dirty="0"/>
              <a:t>où la turbulence est </a:t>
            </a:r>
            <a:r>
              <a:rPr lang="fr-FR" sz="1200" dirty="0" smtClean="0"/>
              <a:t>anisotrope </a:t>
            </a:r>
            <a:r>
              <a:rPr lang="fr-FR" sz="1200" dirty="0"/>
              <a:t>(</a:t>
            </a:r>
            <a:r>
              <a:rPr lang="fr-FR" sz="1200" i="1" dirty="0" err="1"/>
              <a:t>Zhai</a:t>
            </a:r>
            <a:r>
              <a:rPr lang="fr-FR" sz="1200" i="1" dirty="0"/>
              <a:t>, et al. 2007</a:t>
            </a:r>
            <a:r>
              <a:rPr lang="fr-FR" sz="1200" dirty="0"/>
              <a:t>) (</a:t>
            </a:r>
            <a:r>
              <a:rPr lang="fr-FR" sz="1200" i="1" dirty="0" err="1"/>
              <a:t>Kuznik</a:t>
            </a:r>
            <a:r>
              <a:rPr lang="fr-FR" sz="1200" i="1" dirty="0"/>
              <a:t>, et al. </a:t>
            </a:r>
            <a:r>
              <a:rPr lang="fr-FR" sz="1200" i="1" dirty="0" smtClean="0"/>
              <a:t>2008</a:t>
            </a:r>
            <a:r>
              <a:rPr lang="fr-FR" sz="12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200" dirty="0" smtClean="0"/>
          </a:p>
          <a:p>
            <a:pPr marL="0" indent="0">
              <a:spcAft>
                <a:spcPts val="0"/>
              </a:spcAft>
              <a:buNone/>
            </a:pPr>
            <a:endParaRPr lang="en-US" sz="1200" dirty="0" smtClean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1</a:t>
            </a:r>
            <a:endParaRPr lang="fr-FR" sz="1100" b="1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605525" y="4240851"/>
            <a:ext cx="68154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RANS : Reynolds </a:t>
            </a:r>
            <a:r>
              <a:rPr lang="fr-FR" sz="900" dirty="0" err="1" smtClean="0"/>
              <a:t>Averaged</a:t>
            </a:r>
            <a:r>
              <a:rPr lang="fr-FR" sz="900" dirty="0" smtClean="0"/>
              <a:t> Navier-Stokes 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165815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Perspectives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6862" y="2569406"/>
            <a:ext cx="3522538" cy="115212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1200" dirty="0" smtClean="0"/>
              <a:t>Jets chaud et froid</a:t>
            </a:r>
          </a:p>
          <a:p>
            <a:pPr>
              <a:spcAft>
                <a:spcPts val="1200"/>
              </a:spcAft>
            </a:pPr>
            <a:r>
              <a:rPr lang="fr-FR" sz="1200" dirty="0" smtClean="0"/>
              <a:t>Prise en </a:t>
            </a:r>
            <a:r>
              <a:rPr lang="fr-FR" sz="1200" dirty="0"/>
              <a:t>compte des effets thermiques couplés à la turbulence</a:t>
            </a:r>
            <a:endParaRPr lang="en-US" sz="1200" dirty="0" smtClean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4" name="Ellipse 3"/>
          <p:cNvSpPr/>
          <p:nvPr/>
        </p:nvSpPr>
        <p:spPr>
          <a:xfrm>
            <a:off x="1246436" y="1030246"/>
            <a:ext cx="1980000" cy="10800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1</a:t>
            </a:r>
            <a:endParaRPr lang="fr-FR" sz="1400" b="1" dirty="0" smtClean="0"/>
          </a:p>
          <a:p>
            <a:pPr algn="ctr"/>
            <a:r>
              <a:rPr lang="fr-FR" sz="1400" dirty="0" smtClean="0"/>
              <a:t>Simulations </a:t>
            </a:r>
            <a:r>
              <a:rPr lang="fr-FR" sz="1400" dirty="0" err="1" smtClean="0"/>
              <a:t>anisothermes</a:t>
            </a:r>
            <a:endParaRPr lang="fr-FR" sz="1400" dirty="0" smtClean="0"/>
          </a:p>
        </p:txBody>
      </p:sp>
      <p:sp>
        <p:nvSpPr>
          <p:cNvPr id="8" name="Ellipse 7"/>
          <p:cNvSpPr/>
          <p:nvPr/>
        </p:nvSpPr>
        <p:spPr>
          <a:xfrm>
            <a:off x="5346910" y="1030246"/>
            <a:ext cx="1980000" cy="10800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2</a:t>
            </a:r>
          </a:p>
          <a:p>
            <a:pPr algn="ctr"/>
            <a:r>
              <a:rPr lang="fr-FR" sz="1400" dirty="0" smtClean="0"/>
              <a:t>Couplage avec un modèle de </a:t>
            </a:r>
            <a:r>
              <a:rPr lang="fr-FR" sz="1400" dirty="0" err="1" smtClean="0"/>
              <a:t>batiment</a:t>
            </a:r>
            <a:endParaRPr lang="fr-FR" sz="1400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914900" y="2563056"/>
            <a:ext cx="3925214" cy="151335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200" dirty="0" smtClean="0"/>
              <a:t>Simulation </a:t>
            </a:r>
            <a:r>
              <a:rPr lang="en-US" sz="1200" dirty="0" err="1" smtClean="0"/>
              <a:t>thermique</a:t>
            </a:r>
            <a:r>
              <a:rPr lang="en-US" sz="1200" dirty="0" smtClean="0"/>
              <a:t> </a:t>
            </a:r>
            <a:r>
              <a:rPr lang="en-US" sz="1200" dirty="0" err="1" smtClean="0"/>
              <a:t>dynamique</a:t>
            </a:r>
            <a:r>
              <a:rPr lang="en-US" sz="1200" dirty="0" smtClean="0"/>
              <a:t> haute </a:t>
            </a:r>
            <a:r>
              <a:rPr lang="en-US" sz="1200" dirty="0" err="1" smtClean="0"/>
              <a:t>résolution</a:t>
            </a:r>
            <a:r>
              <a:rPr lang="en-US" sz="1200" dirty="0" smtClean="0"/>
              <a:t> </a:t>
            </a:r>
            <a:r>
              <a:rPr lang="fr-FR" sz="1200" dirty="0" smtClean="0"/>
              <a:t>(</a:t>
            </a:r>
            <a:r>
              <a:rPr lang="fr-FR" sz="1200" i="1" dirty="0" err="1"/>
              <a:t>Gresse</a:t>
            </a:r>
            <a:r>
              <a:rPr lang="fr-FR" sz="1200" i="1" dirty="0"/>
              <a:t>, et al. 2021</a:t>
            </a:r>
            <a:r>
              <a:rPr lang="fr-FR" sz="1200" dirty="0"/>
              <a:t>)</a:t>
            </a:r>
            <a:endParaRPr lang="en-US" sz="12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1200" dirty="0" smtClean="0"/>
              <a:t>Prise </a:t>
            </a:r>
            <a:r>
              <a:rPr lang="fr-FR" sz="1200" dirty="0" smtClean="0"/>
              <a:t>en </a:t>
            </a:r>
            <a:r>
              <a:rPr lang="fr-FR" sz="1200" dirty="0"/>
              <a:t>compte des conditions limites dynamiques aux parois de la pièce plus réalistes </a:t>
            </a:r>
            <a:endParaRPr lang="fr-FR" sz="12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1200" dirty="0" smtClean="0"/>
              <a:t>Evaluation fine de </a:t>
            </a:r>
            <a:r>
              <a:rPr lang="fr-FR" sz="1200" dirty="0"/>
              <a:t>la dynamique du transfert thermique en paroi et du confort</a:t>
            </a:r>
            <a:endParaRPr lang="en-US" sz="1200" dirty="0" smtClean="0"/>
          </a:p>
        </p:txBody>
      </p:sp>
      <p:cxnSp>
        <p:nvCxnSpPr>
          <p:cNvPr id="12" name="Connecteur droit 11"/>
          <p:cNvCxnSpPr/>
          <p:nvPr/>
        </p:nvCxnSpPr>
        <p:spPr>
          <a:xfrm>
            <a:off x="4572000" y="2451100"/>
            <a:ext cx="0" cy="177165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8708070" y="4653516"/>
            <a:ext cx="3840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chemeClr val="bg1"/>
                </a:solidFill>
              </a:rPr>
              <a:t>10</a:t>
            </a:r>
            <a:endParaRPr lang="fr-FR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5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Teddy </a:t>
            </a:r>
            <a:r>
              <a:rPr lang="en-US" dirty="0" err="1"/>
              <a:t>Gresse</a:t>
            </a:r>
            <a:endParaRPr lang="en-US" dirty="0"/>
          </a:p>
          <a:p>
            <a:r>
              <a:rPr lang="en-US" dirty="0" err="1"/>
              <a:t>Univ</a:t>
            </a:r>
            <a:r>
              <a:rPr lang="en-US" dirty="0"/>
              <a:t> Lyon, INSA Lyon, CNRS, CETHIL, UMR5008, 69621 </a:t>
            </a:r>
            <a:r>
              <a:rPr lang="en-US" dirty="0" smtClean="0"/>
              <a:t>Villeurbanne, </a:t>
            </a:r>
            <a:r>
              <a:rPr lang="en-US" dirty="0"/>
              <a:t>France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Simulations aux Grandes Echelles basées sur la méthode de Boltzmann sur réseau d’un jet axisymétrique et isotherme se développant dans une pièce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eddy.gresse@insa-lyon.fr</a:t>
            </a:r>
            <a:endParaRPr lang="en-US" dirty="0"/>
          </a:p>
        </p:txBody>
      </p:sp>
      <p:grpSp>
        <p:nvGrpSpPr>
          <p:cNvPr id="4" name="Groupe 3"/>
          <p:cNvGrpSpPr/>
          <p:nvPr/>
        </p:nvGrpSpPr>
        <p:grpSpPr>
          <a:xfrm>
            <a:off x="2566752" y="4389750"/>
            <a:ext cx="4010497" cy="425761"/>
            <a:chOff x="793132" y="4389750"/>
            <a:chExt cx="4010497" cy="425761"/>
          </a:xfrm>
        </p:grpSpPr>
        <p:pic>
          <p:nvPicPr>
            <p:cNvPr id="5" name="Picture 9">
              <a:extLst>
                <a:ext uri="{FF2B5EF4-FFF2-40B4-BE49-F238E27FC236}">
                  <a16:creationId xmlns:a16="http://schemas.microsoft.com/office/drawing/2014/main" xmlns="" id="{6BB29301-F4E4-414D-880A-9C543FA33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132" y="4446645"/>
              <a:ext cx="1256181" cy="344094"/>
            </a:xfrm>
            <a:prstGeom prst="rect">
              <a:avLst/>
            </a:prstGeom>
          </p:spPr>
        </p:pic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xmlns="" id="{9C9BC6AF-4A15-4740-AB1E-FFF62C4A8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3854" y="4428049"/>
              <a:ext cx="1346243" cy="387462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1117" y="4389750"/>
              <a:ext cx="832512" cy="40926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8650" y="842963"/>
            <a:ext cx="7518400" cy="34575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Rôle </a:t>
            </a:r>
            <a:r>
              <a:rPr lang="fr-FR" sz="1200" dirty="0"/>
              <a:t>important </a:t>
            </a:r>
            <a:r>
              <a:rPr lang="fr-FR" sz="1200" dirty="0" smtClean="0"/>
              <a:t>des flux </a:t>
            </a:r>
            <a:r>
              <a:rPr lang="fr-FR" sz="1200" dirty="0"/>
              <a:t>convectifs induits par les systèmes de </a:t>
            </a:r>
            <a:r>
              <a:rPr lang="fr-FR" sz="1200" dirty="0" smtClean="0"/>
              <a:t>CVC sur le </a:t>
            </a:r>
            <a:r>
              <a:rPr lang="fr-FR" sz="1200" dirty="0"/>
              <a:t>confort thermique </a:t>
            </a:r>
            <a:r>
              <a:rPr lang="fr-FR" sz="1200" dirty="0" smtClean="0"/>
              <a:t>dans les bâtiments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Faiblesse </a:t>
            </a:r>
            <a:r>
              <a:rPr lang="en-US" sz="1200" dirty="0" smtClean="0"/>
              <a:t>des </a:t>
            </a:r>
            <a:r>
              <a:rPr lang="en-US" sz="1200" dirty="0" err="1" smtClean="0"/>
              <a:t>a</a:t>
            </a:r>
            <a:r>
              <a:rPr lang="en-US" sz="1200" dirty="0" err="1" smtClean="0"/>
              <a:t>pproches</a:t>
            </a:r>
            <a:r>
              <a:rPr lang="en-US" sz="1200" dirty="0" smtClean="0"/>
              <a:t> RANS </a:t>
            </a:r>
            <a:r>
              <a:rPr lang="fr-FR" sz="1200" dirty="0" smtClean="0"/>
              <a:t>dans </a:t>
            </a:r>
            <a:r>
              <a:rPr lang="fr-FR" sz="1200" dirty="0"/>
              <a:t>les zones à faible </a:t>
            </a:r>
            <a:r>
              <a:rPr lang="fr-FR" sz="1200" dirty="0" smtClean="0"/>
              <a:t>vitesse </a:t>
            </a:r>
            <a:r>
              <a:rPr lang="fr-FR" sz="1200" dirty="0"/>
              <a:t>et où la turbulence est </a:t>
            </a:r>
            <a:r>
              <a:rPr lang="fr-FR" sz="1200" dirty="0" smtClean="0"/>
              <a:t>anisotrope </a:t>
            </a:r>
            <a:r>
              <a:rPr lang="fr-FR" sz="1200" dirty="0"/>
              <a:t>(</a:t>
            </a:r>
            <a:r>
              <a:rPr lang="fr-FR" sz="1200" i="1" dirty="0" err="1"/>
              <a:t>Zhai</a:t>
            </a:r>
            <a:r>
              <a:rPr lang="fr-FR" sz="1200" i="1" dirty="0"/>
              <a:t>, et al. 2007</a:t>
            </a:r>
            <a:r>
              <a:rPr lang="fr-FR" sz="1200" dirty="0"/>
              <a:t>) (</a:t>
            </a:r>
            <a:r>
              <a:rPr lang="fr-FR" sz="1200" i="1" dirty="0" err="1"/>
              <a:t>Kuznik</a:t>
            </a:r>
            <a:r>
              <a:rPr lang="fr-FR" sz="1200" i="1" dirty="0"/>
              <a:t>, et al. </a:t>
            </a:r>
            <a:r>
              <a:rPr lang="fr-FR" sz="1200" i="1" dirty="0" smtClean="0"/>
              <a:t>2008</a:t>
            </a:r>
            <a:r>
              <a:rPr lang="fr-FR" sz="12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/>
              <a:t>Simulation LES plus </a:t>
            </a:r>
            <a:r>
              <a:rPr lang="fr-FR" sz="1200" dirty="0" smtClean="0"/>
              <a:t>adaptée mais induit </a:t>
            </a:r>
            <a:r>
              <a:rPr lang="fr-FR" sz="1200" dirty="0"/>
              <a:t>un coût de calcul plus important </a:t>
            </a:r>
            <a:r>
              <a:rPr lang="fr-FR" sz="1200" dirty="0" smtClean="0"/>
              <a:t>(</a:t>
            </a:r>
            <a:r>
              <a:rPr lang="fr-FR" sz="1200" i="1" dirty="0" err="1" smtClean="0"/>
              <a:t>Blocken</a:t>
            </a:r>
            <a:r>
              <a:rPr lang="fr-FR" sz="1200" i="1" dirty="0" smtClean="0"/>
              <a:t> 2018</a:t>
            </a:r>
            <a:r>
              <a:rPr lang="fr-FR" sz="12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200" dirty="0" smtClean="0"/>
          </a:p>
          <a:p>
            <a:pPr marL="0" indent="0">
              <a:spcAft>
                <a:spcPts val="0"/>
              </a:spcAft>
              <a:buNone/>
            </a:pPr>
            <a:endParaRPr lang="en-US" sz="1200" dirty="0" smtClean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1</a:t>
            </a:r>
            <a:endParaRPr lang="fr-FR" sz="1100" b="1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605525" y="4240851"/>
            <a:ext cx="68154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RANS : Reynolds </a:t>
            </a:r>
            <a:r>
              <a:rPr lang="fr-FR" sz="900" dirty="0" err="1" smtClean="0"/>
              <a:t>Averaged</a:t>
            </a:r>
            <a:r>
              <a:rPr lang="fr-FR" sz="900" dirty="0" smtClean="0"/>
              <a:t> Navier-Stokes  /  LES : Large Eddy Simulation 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165815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8650" y="842963"/>
            <a:ext cx="7518400" cy="34575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Rôle </a:t>
            </a:r>
            <a:r>
              <a:rPr lang="fr-FR" sz="1200" dirty="0"/>
              <a:t>important </a:t>
            </a:r>
            <a:r>
              <a:rPr lang="fr-FR" sz="1200" dirty="0" smtClean="0"/>
              <a:t>des flux </a:t>
            </a:r>
            <a:r>
              <a:rPr lang="fr-FR" sz="1200" dirty="0"/>
              <a:t>convectifs induits par les systèmes de </a:t>
            </a:r>
            <a:r>
              <a:rPr lang="fr-FR" sz="1200" dirty="0" smtClean="0"/>
              <a:t>CVC sur le </a:t>
            </a:r>
            <a:r>
              <a:rPr lang="fr-FR" sz="1200" dirty="0"/>
              <a:t>confort thermique </a:t>
            </a:r>
            <a:r>
              <a:rPr lang="fr-FR" sz="1200" dirty="0" smtClean="0"/>
              <a:t>dans les bâtiments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Faiblesse </a:t>
            </a:r>
            <a:r>
              <a:rPr lang="en-US" sz="1200" dirty="0" smtClean="0"/>
              <a:t>des </a:t>
            </a:r>
            <a:r>
              <a:rPr lang="en-US" sz="1200" dirty="0" err="1" smtClean="0"/>
              <a:t>a</a:t>
            </a:r>
            <a:r>
              <a:rPr lang="en-US" sz="1200" dirty="0" err="1" smtClean="0"/>
              <a:t>pproches</a:t>
            </a:r>
            <a:r>
              <a:rPr lang="en-US" sz="1200" dirty="0" smtClean="0"/>
              <a:t> RANS </a:t>
            </a:r>
            <a:r>
              <a:rPr lang="fr-FR" sz="1200" dirty="0" smtClean="0"/>
              <a:t>dans </a:t>
            </a:r>
            <a:r>
              <a:rPr lang="fr-FR" sz="1200" dirty="0"/>
              <a:t>les zones à faible </a:t>
            </a:r>
            <a:r>
              <a:rPr lang="fr-FR" sz="1200" dirty="0" smtClean="0"/>
              <a:t>vitesse et </a:t>
            </a:r>
            <a:r>
              <a:rPr lang="fr-FR" sz="1200" dirty="0"/>
              <a:t>où la turbulence est </a:t>
            </a:r>
            <a:r>
              <a:rPr lang="fr-FR" sz="1200" dirty="0" smtClean="0"/>
              <a:t>anisotrope </a:t>
            </a:r>
            <a:r>
              <a:rPr lang="fr-FR" sz="1200" dirty="0"/>
              <a:t>(</a:t>
            </a:r>
            <a:r>
              <a:rPr lang="fr-FR" sz="1200" i="1" dirty="0" err="1"/>
              <a:t>Zhai</a:t>
            </a:r>
            <a:r>
              <a:rPr lang="fr-FR" sz="1200" i="1" dirty="0"/>
              <a:t>, et al. 2007</a:t>
            </a:r>
            <a:r>
              <a:rPr lang="fr-FR" sz="1200" dirty="0"/>
              <a:t>) (</a:t>
            </a:r>
            <a:r>
              <a:rPr lang="fr-FR" sz="1200" i="1" dirty="0" err="1"/>
              <a:t>Kuznik</a:t>
            </a:r>
            <a:r>
              <a:rPr lang="fr-FR" sz="1200" i="1" dirty="0"/>
              <a:t>, et al. </a:t>
            </a:r>
            <a:r>
              <a:rPr lang="fr-FR" sz="1200" i="1" dirty="0" smtClean="0"/>
              <a:t>2008</a:t>
            </a:r>
            <a:r>
              <a:rPr lang="fr-FR" sz="12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/>
              <a:t>Simulation LES plus </a:t>
            </a:r>
            <a:r>
              <a:rPr lang="fr-FR" sz="1200" dirty="0" smtClean="0"/>
              <a:t>adaptée mais induit </a:t>
            </a:r>
            <a:r>
              <a:rPr lang="fr-FR" sz="1200" dirty="0"/>
              <a:t>un coût de calcul plus important </a:t>
            </a:r>
            <a:r>
              <a:rPr lang="fr-FR" sz="1200" dirty="0" smtClean="0"/>
              <a:t>(</a:t>
            </a:r>
            <a:r>
              <a:rPr lang="fr-FR" sz="1200" i="1" dirty="0" err="1" smtClean="0"/>
              <a:t>Blocken</a:t>
            </a:r>
            <a:r>
              <a:rPr lang="fr-FR" sz="1200" i="1" dirty="0" smtClean="0"/>
              <a:t> 2018</a:t>
            </a:r>
            <a:r>
              <a:rPr lang="fr-FR" sz="12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err="1" smtClean="0"/>
              <a:t>Méthode</a:t>
            </a:r>
            <a:r>
              <a:rPr lang="en-US" sz="1200" dirty="0" smtClean="0"/>
              <a:t> LBM</a:t>
            </a:r>
            <a:r>
              <a:rPr lang="fr-FR" sz="1200" dirty="0" smtClean="0"/>
              <a:t> (</a:t>
            </a:r>
            <a:r>
              <a:rPr lang="fr-FR" sz="1200" i="1" dirty="0" smtClean="0"/>
              <a:t>Krüger, et al. 2016</a:t>
            </a:r>
            <a:r>
              <a:rPr lang="fr-FR" sz="1200" dirty="0" smtClean="0"/>
              <a:t>) très efficace pour traiter les écoulements séparés à bas Mach dans des géométries complexes</a:t>
            </a:r>
          </a:p>
          <a:p>
            <a:pPr marL="0" indent="0">
              <a:spcAft>
                <a:spcPts val="0"/>
              </a:spcAft>
              <a:buNone/>
            </a:pPr>
            <a:endParaRPr lang="en-US" sz="1200" dirty="0" smtClean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1</a:t>
            </a:r>
            <a:endParaRPr lang="fr-FR" sz="1100" b="1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605525" y="4240851"/>
            <a:ext cx="68154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RANS : Reynolds </a:t>
            </a:r>
            <a:r>
              <a:rPr lang="fr-FR" sz="900" dirty="0" err="1" smtClean="0"/>
              <a:t>Averaged</a:t>
            </a:r>
            <a:r>
              <a:rPr lang="fr-FR" sz="900" dirty="0" smtClean="0"/>
              <a:t> Navier-Stokes  /  LES : Large Eddy Simulation  /  LBM : </a:t>
            </a:r>
            <a:r>
              <a:rPr lang="fr-FR" sz="900" dirty="0" err="1" smtClean="0"/>
              <a:t>Lattice</a:t>
            </a:r>
            <a:r>
              <a:rPr lang="fr-FR" sz="900" dirty="0" smtClean="0"/>
              <a:t>-Boltzmann </a:t>
            </a:r>
            <a:r>
              <a:rPr lang="fr-FR" sz="900" dirty="0" err="1" smtClean="0"/>
              <a:t>Method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165815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969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8650" y="842963"/>
            <a:ext cx="7518400" cy="34575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Rôle </a:t>
            </a:r>
            <a:r>
              <a:rPr lang="fr-FR" sz="1200" dirty="0"/>
              <a:t>important </a:t>
            </a:r>
            <a:r>
              <a:rPr lang="fr-FR" sz="1200" dirty="0" smtClean="0"/>
              <a:t>des flux </a:t>
            </a:r>
            <a:r>
              <a:rPr lang="fr-FR" sz="1200" dirty="0"/>
              <a:t>convectifs induits par les systèmes de </a:t>
            </a:r>
            <a:r>
              <a:rPr lang="fr-FR" sz="1200" dirty="0" smtClean="0"/>
              <a:t>CVC sur le </a:t>
            </a:r>
            <a:r>
              <a:rPr lang="fr-FR" sz="1200" dirty="0"/>
              <a:t>confort thermique </a:t>
            </a:r>
            <a:r>
              <a:rPr lang="fr-FR" sz="1200" dirty="0" smtClean="0"/>
              <a:t>dans les bâtiments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/>
              <a:t>Faiblesse </a:t>
            </a:r>
            <a:r>
              <a:rPr lang="en-US" sz="1200" dirty="0" smtClean="0"/>
              <a:t>des </a:t>
            </a:r>
            <a:r>
              <a:rPr lang="en-US" sz="1200" dirty="0" err="1" smtClean="0"/>
              <a:t>a</a:t>
            </a:r>
            <a:r>
              <a:rPr lang="en-US" sz="1200" dirty="0" err="1" smtClean="0"/>
              <a:t>pproches</a:t>
            </a:r>
            <a:r>
              <a:rPr lang="en-US" sz="1200" dirty="0" smtClean="0"/>
              <a:t> RANS </a:t>
            </a:r>
            <a:r>
              <a:rPr lang="fr-FR" sz="1200" dirty="0" smtClean="0"/>
              <a:t>dans </a:t>
            </a:r>
            <a:r>
              <a:rPr lang="fr-FR" sz="1200" dirty="0"/>
              <a:t>les zones à faible vitesse </a:t>
            </a:r>
            <a:r>
              <a:rPr lang="fr-FR" sz="1200" dirty="0" smtClean="0"/>
              <a:t>et </a:t>
            </a:r>
            <a:r>
              <a:rPr lang="fr-FR" sz="1200" dirty="0"/>
              <a:t>où la turbulence est </a:t>
            </a:r>
            <a:r>
              <a:rPr lang="fr-FR" sz="1200" dirty="0" smtClean="0"/>
              <a:t>anisotrope </a:t>
            </a:r>
            <a:r>
              <a:rPr lang="fr-FR" sz="1200" dirty="0"/>
              <a:t>(</a:t>
            </a:r>
            <a:r>
              <a:rPr lang="fr-FR" sz="1200" i="1" dirty="0" err="1"/>
              <a:t>Zhai</a:t>
            </a:r>
            <a:r>
              <a:rPr lang="fr-FR" sz="1200" i="1" dirty="0"/>
              <a:t>, et al. 2007</a:t>
            </a:r>
            <a:r>
              <a:rPr lang="fr-FR" sz="1200" dirty="0"/>
              <a:t>) (</a:t>
            </a:r>
            <a:r>
              <a:rPr lang="fr-FR" sz="1200" i="1" dirty="0" err="1"/>
              <a:t>Kuznik</a:t>
            </a:r>
            <a:r>
              <a:rPr lang="fr-FR" sz="1200" i="1" dirty="0"/>
              <a:t>, et al. </a:t>
            </a:r>
            <a:r>
              <a:rPr lang="fr-FR" sz="1200" i="1" dirty="0" smtClean="0"/>
              <a:t>2008</a:t>
            </a:r>
            <a:r>
              <a:rPr lang="fr-FR" sz="12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/>
              <a:t>Simulation LES plus </a:t>
            </a:r>
            <a:r>
              <a:rPr lang="fr-FR" sz="1200" dirty="0" smtClean="0"/>
              <a:t>adaptée mais induit </a:t>
            </a:r>
            <a:r>
              <a:rPr lang="fr-FR" sz="1200" dirty="0"/>
              <a:t>un coût de calcul plus important </a:t>
            </a:r>
            <a:r>
              <a:rPr lang="fr-FR" sz="1200" dirty="0" smtClean="0"/>
              <a:t>(</a:t>
            </a:r>
            <a:r>
              <a:rPr lang="fr-FR" sz="1200" i="1" dirty="0" err="1" smtClean="0"/>
              <a:t>Blocken</a:t>
            </a:r>
            <a:r>
              <a:rPr lang="fr-FR" sz="1200" i="1" dirty="0" smtClean="0"/>
              <a:t> 2018</a:t>
            </a:r>
            <a:r>
              <a:rPr lang="fr-FR" sz="12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err="1" smtClean="0"/>
              <a:t>Méthode</a:t>
            </a:r>
            <a:r>
              <a:rPr lang="en-US" sz="1200" dirty="0" smtClean="0"/>
              <a:t> LBM</a:t>
            </a:r>
            <a:r>
              <a:rPr lang="fr-FR" sz="1200" dirty="0" smtClean="0"/>
              <a:t> (</a:t>
            </a:r>
            <a:r>
              <a:rPr lang="fr-FR" sz="1200" i="1" dirty="0" smtClean="0"/>
              <a:t>Krüger, et al. 2016</a:t>
            </a:r>
            <a:r>
              <a:rPr lang="fr-FR" sz="1200" dirty="0" smtClean="0"/>
              <a:t>) très efficace pour traiter les écoulements séparés à bas Mach dans des géométries complexes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 smtClean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200" b="1" dirty="0" smtClean="0"/>
              <a:t>→ Evaluation de la capacité d’une modélisation LBM-LES à prédire un écoulement de jet se développant dans une configuration équipée d’un système de ventilation</a:t>
            </a:r>
            <a:endParaRPr lang="en-US" sz="1200" b="1" dirty="0" smtClean="0"/>
          </a:p>
          <a:p>
            <a:pPr marL="0" indent="0">
              <a:spcAft>
                <a:spcPts val="0"/>
              </a:spcAft>
              <a:buNone/>
            </a:pPr>
            <a:endParaRPr lang="en-US" sz="1200" dirty="0" smtClean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1</a:t>
            </a:r>
            <a:endParaRPr lang="fr-FR" sz="1100" b="1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605525" y="4240851"/>
            <a:ext cx="68154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RANS : Reynolds </a:t>
            </a:r>
            <a:r>
              <a:rPr lang="fr-FR" sz="900" dirty="0" err="1" smtClean="0"/>
              <a:t>Averaged</a:t>
            </a:r>
            <a:r>
              <a:rPr lang="fr-FR" sz="900" dirty="0" smtClean="0"/>
              <a:t> Navier-Stokes  /  LES : Large Eddy Simulation  /  LBM : </a:t>
            </a:r>
            <a:r>
              <a:rPr lang="fr-FR" sz="900" dirty="0" err="1" smtClean="0"/>
              <a:t>Lattice</a:t>
            </a:r>
            <a:r>
              <a:rPr lang="fr-FR" sz="900" dirty="0" smtClean="0"/>
              <a:t>-Boltzmann </a:t>
            </a:r>
            <a:r>
              <a:rPr lang="fr-FR" sz="900" dirty="0" err="1" smtClean="0"/>
              <a:t>Method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425481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tx2"/>
                </a:solidFill>
              </a:rPr>
              <a:t>Cellule expérimentale MINIBAT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Modélisation numérique</a:t>
            </a: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Analyse du 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</a:rPr>
              <a:t>jet isotherme</a:t>
            </a:r>
            <a:endParaRPr lang="fr-FR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spcAft>
                <a:spcPts val="2400"/>
              </a:spcAft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Conclusions et perspectives</a:t>
            </a:r>
            <a:endParaRPr lang="fr-FR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9586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Espace réservé du texte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58522" y="842963"/>
                <a:ext cx="5121451" cy="3457575"/>
              </a:xfrm>
            </p:spPr>
            <p:txBody>
              <a:bodyPr/>
              <a:lstStyle/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fr-FR" sz="700" dirty="0" smtClean="0"/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fr-FR" sz="1200" dirty="0" smtClean="0"/>
                  <a:t>→ Etude expérimentale dans </a:t>
                </a:r>
                <a:r>
                  <a:rPr lang="fr-FR" sz="1200" i="1" dirty="0" err="1" smtClean="0"/>
                  <a:t>Kuznik</a:t>
                </a:r>
                <a:r>
                  <a:rPr lang="fr-FR" sz="1200" i="1" dirty="0" smtClean="0"/>
                  <a:t> 2005</a:t>
                </a:r>
              </a:p>
              <a:p>
                <a:r>
                  <a:rPr lang="fr-FR" sz="1200" dirty="0" smtClean="0"/>
                  <a:t>Cellule</a:t>
                </a:r>
              </a:p>
              <a:p>
                <a:pPr lvl="1">
                  <a:buFontTx/>
                  <a:buChar char="-"/>
                </a:pPr>
                <a:r>
                  <a:rPr lang="fr-FR" sz="1100" dirty="0"/>
                  <a:t>D</a:t>
                </a:r>
                <a:r>
                  <a:rPr lang="fr-FR" sz="1100" dirty="0" smtClean="0"/>
                  <a:t>imensions : 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3.10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  <m:r>
                      <a:rPr lang="fr-FR" sz="1100" i="1" dirty="0" smtClean="0">
                        <a:latin typeface="Cambria Math"/>
                      </a:rPr>
                      <m:t> × 3.10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  <m:r>
                      <a:rPr lang="fr-FR" sz="1100" i="1" dirty="0" smtClean="0">
                        <a:latin typeface="Cambria Math"/>
                      </a:rPr>
                      <m:t> × 2.50</m:t>
                    </m:r>
                    <m:r>
                      <a:rPr lang="fr-FR" sz="1100" i="1" dirty="0" smtClean="0">
                        <a:latin typeface="Cambria Math"/>
                      </a:rPr>
                      <m:t>𝑚</m:t>
                    </m:r>
                  </m:oMath>
                </a14:m>
                <a:endParaRPr lang="fr-FR" sz="1100" dirty="0" smtClean="0"/>
              </a:p>
              <a:p>
                <a:pPr lvl="1">
                  <a:buFontTx/>
                  <a:buChar char="-"/>
                </a:pPr>
                <a:r>
                  <a:rPr lang="fr-FR" sz="1100" dirty="0"/>
                  <a:t>G</a:t>
                </a:r>
                <a:r>
                  <a:rPr lang="fr-FR" sz="1100" dirty="0" smtClean="0"/>
                  <a:t>arde thermique maintenu à 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21.5°</m:t>
                    </m:r>
                    <m:r>
                      <a:rPr lang="fr-FR" sz="1100" i="1" dirty="0" smtClean="0">
                        <a:latin typeface="Cambria Math"/>
                      </a:rPr>
                      <m:t>𝐶</m:t>
                    </m:r>
                  </m:oMath>
                </a14:m>
                <a:endParaRPr lang="fr-FR" sz="1100" dirty="0" smtClean="0"/>
              </a:p>
              <a:p>
                <a:pPr marL="179388" lvl="1" indent="0">
                  <a:buNone/>
                </a:pPr>
                <a:endParaRPr lang="fr-FR" sz="1400" dirty="0" smtClean="0"/>
              </a:p>
              <a:p>
                <a:r>
                  <a:rPr lang="fr-FR" sz="1200" dirty="0" smtClean="0"/>
                  <a:t>Bouche de soufflage</a:t>
                </a:r>
              </a:p>
              <a:p>
                <a:pPr lvl="1">
                  <a:buFontTx/>
                  <a:buChar char="-"/>
                </a:pPr>
                <a:r>
                  <a:rPr lang="fr-FR" sz="1100" dirty="0" smtClean="0"/>
                  <a:t>géométrie conçue </a:t>
                </a:r>
                <a:r>
                  <a:rPr lang="fr-FR" sz="1100" dirty="0"/>
                  <a:t>pour obtenir </a:t>
                </a:r>
                <a:r>
                  <a:rPr lang="fr-FR" sz="1100" dirty="0" smtClean="0"/>
                  <a:t>une </a:t>
                </a:r>
                <a:r>
                  <a:rPr lang="fr-FR" sz="1100" dirty="0"/>
                  <a:t>structure </a:t>
                </a:r>
                <a:r>
                  <a:rPr lang="fr-FR" sz="1100" dirty="0" smtClean="0"/>
                  <a:t>axisymétrique</a:t>
                </a:r>
              </a:p>
              <a:p>
                <a:pPr lvl="1">
                  <a:buFontTx/>
                  <a:buChar char="-"/>
                </a:pPr>
                <a:r>
                  <a:rPr lang="fr-FR" sz="1100" dirty="0" smtClean="0"/>
                  <a:t>Diamètre de la bouche : </a:t>
                </a:r>
                <a14:m>
                  <m:oMath xmlns:m="http://schemas.openxmlformats.org/officeDocument/2006/math">
                    <m:r>
                      <a:rPr lang="fr-FR" sz="1100" i="1" dirty="0" smtClean="0">
                        <a:latin typeface="Cambria Math"/>
                      </a:rPr>
                      <m:t>𝐷</m:t>
                    </m:r>
                    <m:r>
                      <a:rPr lang="fr-FR" sz="1100" i="1" dirty="0" smtClean="0">
                        <a:latin typeface="Cambria Math"/>
                      </a:rPr>
                      <m:t>=12</m:t>
                    </m:r>
                    <m:r>
                      <a:rPr lang="fr-FR" sz="1100" b="0" i="1" dirty="0" smtClean="0">
                        <a:latin typeface="Cambria Math"/>
                      </a:rPr>
                      <m:t>𝑐𝑚</m:t>
                    </m:r>
                  </m:oMath>
                </a14:m>
                <a:endParaRPr lang="fr-FR" sz="1100" dirty="0" smtClean="0"/>
              </a:p>
              <a:p>
                <a:pPr lvl="1">
                  <a:buFontTx/>
                  <a:buChar char="-"/>
                </a:pPr>
                <a:r>
                  <a:rPr lang="fr-FR" sz="1100" dirty="0" smtClean="0"/>
                  <a:t>Décalage avec le plafond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0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100" b="0" i="0" dirty="0" smtClean="0">
                            <a:latin typeface="Cambria Math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100" b="0" i="0" dirty="0" smtClean="0">
                            <a:latin typeface="Cambria Math"/>
                          </a:rPr>
                          <m:t>pl</m:t>
                        </m:r>
                      </m:sub>
                    </m:sSub>
                    <m:r>
                      <a:rPr lang="fr-FR" sz="1100" b="0" i="0" dirty="0" smtClean="0">
                        <a:latin typeface="Cambria Math"/>
                      </a:rPr>
                      <m:t>=</m:t>
                    </m:r>
                    <m:r>
                      <a:rPr lang="fr-FR" sz="1100" i="1" dirty="0" smtClean="0">
                        <a:latin typeface="Cambria Math"/>
                      </a:rPr>
                      <m:t>18</m:t>
                    </m:r>
                    <m:r>
                      <a:rPr lang="fr-FR" sz="1100" i="1" dirty="0" smtClean="0">
                        <a:latin typeface="Cambria Math"/>
                      </a:rPr>
                      <m:t>𝑐𝑚</m:t>
                    </m:r>
                  </m:oMath>
                </a14:m>
                <a:r>
                  <a:rPr lang="fr-FR" sz="1100" dirty="0" smtClean="0"/>
                  <a:t> / avec la paroi sud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100" i="1" dirty="0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fr-FR" sz="1100" i="1" dirty="0" smtClean="0">
                            <a:latin typeface="Cambria Math"/>
                          </a:rPr>
                          <m:t>𝑝𝑠</m:t>
                        </m:r>
                      </m:sub>
                    </m:sSub>
                    <m:r>
                      <a:rPr lang="fr-FR" sz="1100" i="1" dirty="0" smtClean="0">
                        <a:latin typeface="Cambria Math"/>
                      </a:rPr>
                      <m:t>=57</m:t>
                    </m:r>
                    <m:r>
                      <a:rPr lang="fr-FR" sz="1100" i="1" dirty="0" smtClean="0">
                        <a:latin typeface="Cambria Math"/>
                      </a:rPr>
                      <m:t>𝑐𝑚</m:t>
                    </m:r>
                  </m:oMath>
                </a14:m>
                <a:endParaRPr lang="fr-FR" sz="1100" dirty="0" smtClean="0"/>
              </a:p>
              <a:p>
                <a:pPr marL="179388" lvl="1" indent="0">
                  <a:buNone/>
                </a:pPr>
                <a:endParaRPr lang="fr-FR" sz="1400" dirty="0" smtClean="0"/>
              </a:p>
              <a:p>
                <a:r>
                  <a:rPr lang="fr-FR" sz="1200" dirty="0"/>
                  <a:t>J</a:t>
                </a:r>
                <a:r>
                  <a:rPr lang="fr-FR" sz="1200" dirty="0" smtClean="0"/>
                  <a:t>et isotherme</a:t>
                </a:r>
              </a:p>
              <a:p>
                <a:pPr lvl="1">
                  <a:buFontTx/>
                  <a:buChar char="-"/>
                </a:pPr>
                <a:r>
                  <a:rPr lang="fr-FR" sz="1100" dirty="0" smtClean="0"/>
                  <a:t>Conditions expérimentales</a:t>
                </a:r>
              </a:p>
            </p:txBody>
          </p:sp>
        </mc:Choice>
        <mc:Fallback>
          <p:sp>
            <p:nvSpPr>
              <p:cNvPr id="2" name="Espace réservé du text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58522" y="842963"/>
                <a:ext cx="5121451" cy="345757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01699"/>
          </a:xfrm>
        </p:spPr>
        <p:txBody>
          <a:bodyPr/>
          <a:lstStyle/>
          <a:p>
            <a:r>
              <a:rPr lang="fr-FR" dirty="0"/>
              <a:t>Cellule expérimentale </a:t>
            </a:r>
            <a:r>
              <a:rPr lang="fr-FR" dirty="0" smtClean="0"/>
              <a:t>MINIBAT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5382248" y="1186377"/>
            <a:ext cx="3352479" cy="2526039"/>
            <a:chOff x="894080" y="1361623"/>
            <a:chExt cx="3186671" cy="2357621"/>
          </a:xfrm>
        </p:grpSpPr>
        <p:pic>
          <p:nvPicPr>
            <p:cNvPr id="2049" name="Image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092" y="1669875"/>
              <a:ext cx="2324100" cy="2019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Zone de texte 2"/>
            <p:cNvSpPr txBox="1">
              <a:spLocks noChangeArrowheads="1"/>
            </p:cNvSpPr>
            <p:nvPr/>
          </p:nvSpPr>
          <p:spPr bwMode="auto">
            <a:xfrm>
              <a:off x="939829" y="1361623"/>
              <a:ext cx="1486536" cy="2298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1000" dirty="0">
                  <a:effectLst/>
                  <a:latin typeface="+mn-lt"/>
                  <a:ea typeface="Times New Roman"/>
                </a:rPr>
                <a:t>Bouche de soufflage</a:t>
              </a:r>
              <a:endParaRPr lang="fr-FR" sz="1050" dirty="0">
                <a:effectLst/>
                <a:latin typeface="+mn-lt"/>
                <a:ea typeface="Times New Roman"/>
              </a:endParaRPr>
            </a:p>
          </p:txBody>
        </p:sp>
        <p:sp>
          <p:nvSpPr>
            <p:cNvPr id="8" name="Zone de texte 2"/>
            <p:cNvSpPr txBox="1">
              <a:spLocks noChangeArrowheads="1"/>
            </p:cNvSpPr>
            <p:nvPr/>
          </p:nvSpPr>
          <p:spPr bwMode="auto">
            <a:xfrm>
              <a:off x="2698796" y="3489439"/>
              <a:ext cx="1381955" cy="2298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1000" dirty="0">
                  <a:effectLst/>
                  <a:latin typeface="+mn-lt"/>
                  <a:ea typeface="Times New Roman"/>
                </a:rPr>
                <a:t>Bouche d’extraction</a:t>
              </a:r>
              <a:endParaRPr lang="fr-FR" sz="1050" dirty="0">
                <a:effectLst/>
                <a:latin typeface="+mn-lt"/>
                <a:ea typeface="Times New Roman"/>
              </a:endParaRPr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>
              <a:off x="1638300" y="1610995"/>
              <a:ext cx="276225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flipH="1" flipV="1">
              <a:off x="2781300" y="3201670"/>
              <a:ext cx="409575" cy="2755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 flipV="1">
              <a:off x="1104900" y="3399790"/>
              <a:ext cx="221615" cy="1352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1114425" y="3392170"/>
              <a:ext cx="202565" cy="1625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Zone de texte 2"/>
            <p:cNvSpPr txBox="1">
              <a:spLocks noChangeArrowheads="1"/>
            </p:cNvSpPr>
            <p:nvPr/>
          </p:nvSpPr>
          <p:spPr bwMode="auto">
            <a:xfrm>
              <a:off x="951230" y="3215005"/>
              <a:ext cx="285750" cy="190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900">
                  <a:effectLst/>
                  <a:latin typeface="+mn-lt"/>
                  <a:ea typeface="Times New Roman"/>
                </a:rPr>
                <a:t>S</a:t>
              </a:r>
              <a:endParaRPr lang="fr-FR" sz="1050">
                <a:effectLst/>
                <a:latin typeface="+mn-lt"/>
                <a:ea typeface="Times New Roman"/>
              </a:endParaRPr>
            </a:p>
          </p:txBody>
        </p:sp>
        <p:sp>
          <p:nvSpPr>
            <p:cNvPr id="14" name="Zone de texte 2"/>
            <p:cNvSpPr txBox="1">
              <a:spLocks noChangeArrowheads="1"/>
            </p:cNvSpPr>
            <p:nvPr/>
          </p:nvSpPr>
          <p:spPr bwMode="auto">
            <a:xfrm>
              <a:off x="894080" y="3474085"/>
              <a:ext cx="285750" cy="190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900">
                  <a:effectLst/>
                  <a:latin typeface="+mn-lt"/>
                  <a:ea typeface="Times New Roman"/>
                </a:rPr>
                <a:t>E</a:t>
              </a:r>
              <a:endParaRPr lang="fr-FR" sz="1050">
                <a:effectLst/>
                <a:latin typeface="+mn-lt"/>
                <a:ea typeface="Times New Roman"/>
              </a:endParaRPr>
            </a:p>
          </p:txBody>
        </p:sp>
        <p:sp>
          <p:nvSpPr>
            <p:cNvPr id="15" name="Zone de texte 2"/>
            <p:cNvSpPr txBox="1">
              <a:spLocks noChangeArrowheads="1"/>
            </p:cNvSpPr>
            <p:nvPr/>
          </p:nvSpPr>
          <p:spPr bwMode="auto">
            <a:xfrm>
              <a:off x="1246505" y="3519170"/>
              <a:ext cx="285750" cy="190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900">
                  <a:effectLst/>
                  <a:latin typeface="+mn-lt"/>
                  <a:ea typeface="Times New Roman"/>
                </a:rPr>
                <a:t>N</a:t>
              </a:r>
              <a:endParaRPr lang="fr-FR" sz="1050">
                <a:effectLst/>
                <a:latin typeface="+mn-lt"/>
                <a:ea typeface="Times New Roman"/>
              </a:endParaRPr>
            </a:p>
          </p:txBody>
        </p:sp>
        <p:sp>
          <p:nvSpPr>
            <p:cNvPr id="16" name="Zone de texte 2"/>
            <p:cNvSpPr txBox="1">
              <a:spLocks noChangeArrowheads="1"/>
            </p:cNvSpPr>
            <p:nvPr/>
          </p:nvSpPr>
          <p:spPr bwMode="auto">
            <a:xfrm>
              <a:off x="1236980" y="3253105"/>
              <a:ext cx="285750" cy="190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900">
                  <a:effectLst/>
                  <a:latin typeface="+mn-lt"/>
                  <a:ea typeface="Times New Roman"/>
                </a:rPr>
                <a:t>W</a:t>
              </a:r>
              <a:endParaRPr lang="fr-FR" sz="1050">
                <a:effectLst/>
                <a:latin typeface="+mn-lt"/>
                <a:ea typeface="Times New Roman"/>
              </a:endParaRPr>
            </a:p>
          </p:txBody>
        </p:sp>
      </p:grp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F3CBC833-51B1-4C0A-87ED-EC35EB9C2DE5}"/>
              </a:ext>
            </a:extLst>
          </p:cNvPr>
          <p:cNvSpPr txBox="1">
            <a:spLocks/>
          </p:cNvSpPr>
          <p:nvPr/>
        </p:nvSpPr>
        <p:spPr>
          <a:xfrm>
            <a:off x="1619122" y="4588098"/>
            <a:ext cx="7345363" cy="215900"/>
          </a:xfrm>
          <a:prstGeom prst="rect">
            <a:avLst/>
          </a:prstGeom>
        </p:spPr>
        <p:txBody>
          <a:bodyPr anchor="ctr"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Simulations aux Grandes Echelles basées sur la méthode de Boltzmann sur réseau d’un jet axisymétrique et isotherme se développant dans une pièce</a:t>
            </a:r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162583B-B30C-43AA-812B-5886E3A86BAE}"/>
              </a:ext>
            </a:extLst>
          </p:cNvPr>
          <p:cNvSpPr txBox="1">
            <a:spLocks/>
          </p:cNvSpPr>
          <p:nvPr/>
        </p:nvSpPr>
        <p:spPr>
          <a:xfrm>
            <a:off x="1619121" y="4813354"/>
            <a:ext cx="7345363" cy="215900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/>
              <a:t>Teddy </a:t>
            </a:r>
            <a:r>
              <a:rPr lang="en-US" sz="1000" dirty="0" err="1" smtClean="0"/>
              <a:t>Gresse</a:t>
            </a:r>
            <a:r>
              <a:rPr lang="en-US" sz="1000" dirty="0" smtClean="0"/>
              <a:t>, </a:t>
            </a:r>
            <a:r>
              <a:rPr lang="en-US" sz="1000" dirty="0" err="1" smtClean="0"/>
              <a:t>Univ</a:t>
            </a:r>
            <a:r>
              <a:rPr lang="en-US" sz="1000" dirty="0" smtClean="0"/>
              <a:t> </a:t>
            </a:r>
            <a:r>
              <a:rPr lang="en-US" sz="1000" dirty="0"/>
              <a:t>Lyon, INSA Lyon, CNRS, CETHIL, UMR5008, 69621 </a:t>
            </a:r>
            <a:r>
              <a:rPr lang="en-US" sz="1000" dirty="0" smtClean="0"/>
              <a:t>Villeurbanne, </a:t>
            </a:r>
            <a:r>
              <a:rPr lang="en-US" sz="1000" dirty="0"/>
              <a:t>France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" name="Tableau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120338"/>
                  </p:ext>
                </p:extLst>
              </p:nvPr>
            </p:nvGraphicFramePr>
            <p:xfrm>
              <a:off x="1229652" y="3849184"/>
              <a:ext cx="2707704" cy="47863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02568"/>
                    <a:gridCol w="902568"/>
                    <a:gridCol w="902568"/>
                  </a:tblGrid>
                  <a:tr h="239315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100" b="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+mn-lt"/>
                                      <a:ea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fr-FR" sz="1100" b="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+mn-lt"/>
                                      <a:ea typeface="Times New Roman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1100" b="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+mn-lt"/>
                                      <a:ea typeface="Times New Roman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100" b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Times New Roman"/>
                            </a:rPr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fr-FR" sz="1100" b="0" i="1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°</m:t>
                              </m:r>
                              <m:r>
                                <a:rPr lang="fr-FR" sz="1100" b="0" i="1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𝐶</m:t>
                              </m:r>
                            </m:oMath>
                          </a14:m>
                          <a:r>
                            <a:rPr lang="fr-FR" sz="1100" b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Times New Roman"/>
                            </a:rPr>
                            <a:t>]</a:t>
                          </a: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100" b="0" i="1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+mn-lt"/>
                                    <a:ea typeface="Times New Roman"/>
                                  </a:rPr>
                                  <m:t>𝑅</m:t>
                                </m:r>
                                <m:sSub>
                                  <m:sSubPr>
                                    <m:ctrlPr>
                                      <a:rPr lang="fr-FR" sz="1100" b="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+mn-lt"/>
                                        <a:ea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100" b="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+mn-lt"/>
                                        <a:ea typeface="Times New Roman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fr-FR" sz="1100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𝐷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1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100" b="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+mn-lt"/>
                                      <a:ea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fr-FR" sz="1100" b="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+mn-lt"/>
                                      <a:ea typeface="Times New Roman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fr-FR" sz="1100" b="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+mn-lt"/>
                                      <a:ea typeface="Times New Roman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100" b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Times New Roman"/>
                            </a:rPr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fr-FR" sz="1100" b="0" i="1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𝑚</m:t>
                              </m:r>
                              <m:r>
                                <a:rPr lang="fr-FR" sz="1100" b="0" i="1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/</m:t>
                              </m:r>
                              <m:r>
                                <a:rPr lang="fr-FR" sz="1100" b="0" i="1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𝑠</m:t>
                              </m:r>
                            </m:oMath>
                          </a14:m>
                          <a:r>
                            <a:rPr lang="fr-FR" sz="1100" b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Times New Roman"/>
                            </a:rPr>
                            <a:t>]</a:t>
                          </a: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239315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1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21.8</m:t>
                                </m:r>
                              </m:oMath>
                            </m:oMathPara>
                          </a14:m>
                          <a:endParaRPr lang="fr-FR" sz="110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100" i="1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23680</m:t>
                                </m:r>
                              </m:oMath>
                            </m:oMathPara>
                          </a14:m>
                          <a:endParaRPr lang="fr-FR" sz="110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10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2.96</m:t>
                                </m:r>
                              </m:oMath>
                            </m:oMathPara>
                          </a14:m>
                          <a:endParaRPr lang="fr-FR" sz="110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0" name="Tableau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120338"/>
                  </p:ext>
                </p:extLst>
              </p:nvPr>
            </p:nvGraphicFramePr>
            <p:xfrm>
              <a:off x="1229652" y="3849184"/>
              <a:ext cx="2707704" cy="47863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02568"/>
                    <a:gridCol w="902568"/>
                    <a:gridCol w="902568"/>
                  </a:tblGrid>
                  <a:tr h="23931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676" t="-5000" r="-200000" b="-9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100676" t="-5000" r="-100000" b="-9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200676" t="-5000" b="-97500"/>
                          </a:stretch>
                        </a:blipFill>
                      </a:tcPr>
                    </a:tc>
                  </a:tr>
                  <a:tr h="23931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676" t="-107692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100676" t="-107692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200676" t="-1076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4" name="ZoneTexte 23"/>
          <p:cNvSpPr txBox="1"/>
          <p:nvPr/>
        </p:nvSpPr>
        <p:spPr>
          <a:xfrm>
            <a:off x="8814392" y="4653516"/>
            <a:ext cx="192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1141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201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AL TEMPLATE BS.pptx" id="{44B01037-0093-4B91-B42C-BCC0F16C5FE4}" vid="{C56A1F17-9384-4EB5-8074-7FE60A4DE9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ORAL TEMPLATE BS</Template>
  <TotalTime>26894</TotalTime>
  <Words>3671</Words>
  <Application>Microsoft Office PowerPoint</Application>
  <PresentationFormat>Affichage à l'écran (16:9)</PresentationFormat>
  <Paragraphs>536</Paragraphs>
  <Slides>41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BS2019</vt:lpstr>
      <vt:lpstr>Présentation PowerPoint</vt:lpstr>
      <vt:lpstr>Présentation PowerPoint</vt:lpstr>
      <vt:lpstr>Introduction</vt:lpstr>
      <vt:lpstr>Introduction</vt:lpstr>
      <vt:lpstr>Introduction</vt:lpstr>
      <vt:lpstr>Introduction</vt:lpstr>
      <vt:lpstr>Introduction</vt:lpstr>
      <vt:lpstr>Présentation PowerPoint</vt:lpstr>
      <vt:lpstr>Cellule expérimentale MINIBAT</vt:lpstr>
      <vt:lpstr>Présentation PowerPoint</vt:lpstr>
      <vt:lpstr>Modélisation numérique</vt:lpstr>
      <vt:lpstr>Modélisation numérique</vt:lpstr>
      <vt:lpstr>Modélisation numérique</vt:lpstr>
      <vt:lpstr>Présentation PowerPoint</vt:lpstr>
      <vt:lpstr>Analyse du jet Taux d’expansion </vt:lpstr>
      <vt:lpstr>Analyse du jet Taux d’expansion </vt:lpstr>
      <vt:lpstr>Analyse du jet Taux d’expansion </vt:lpstr>
      <vt:lpstr>Analyse du jet Taux d’expansion </vt:lpstr>
      <vt:lpstr>Analyse du jet Profiles de vitesse moyenne – plan médian</vt:lpstr>
      <vt:lpstr>Analyse du jet Profiles de vitesse moyenne – plan médian</vt:lpstr>
      <vt:lpstr>Analyse du jet Profiles de vitesse moyenne – plan médian</vt:lpstr>
      <vt:lpstr>Analyse du jet Profiles de vitesse moyenne – plan médian</vt:lpstr>
      <vt:lpstr>Analyse du jet Profiles de vitesse moyenne – plan horizontal</vt:lpstr>
      <vt:lpstr>Analyse du jet Profiles de vitesse moyenne – plan horizontal</vt:lpstr>
      <vt:lpstr>Analyse du jet Profiles de vitesse moyenne – plan horizontal</vt:lpstr>
      <vt:lpstr>Analyse du jet Profils d’énergie cinétique turbulente</vt:lpstr>
      <vt:lpstr>Analyse du jet Profils d’énergie cinétique turbulente</vt:lpstr>
      <vt:lpstr>Analyse du jet Profils d’énergie cinétique turbulente</vt:lpstr>
      <vt:lpstr>Analyse du jet Triangle de Lumley</vt:lpstr>
      <vt:lpstr>Analyse du jet Triangle de Lumley</vt:lpstr>
      <vt:lpstr>Analyse du jet Triangle de Lumley</vt:lpstr>
      <vt:lpstr>Analyse du jet Triangle de Lumley</vt:lpstr>
      <vt:lpstr>Présentation PowerPoint</vt:lpstr>
      <vt:lpstr>Conclusions</vt:lpstr>
      <vt:lpstr>Conclusions</vt:lpstr>
      <vt:lpstr>Conclusions</vt:lpstr>
      <vt:lpstr>Conclusions</vt:lpstr>
      <vt:lpstr>Conclusions</vt:lpstr>
      <vt:lpstr>Perspectives</vt:lpstr>
      <vt:lpstr>Perspectives</vt:lpstr>
      <vt:lpstr>Présentation PowerPoint</vt:lpstr>
    </vt:vector>
  </TitlesOfParts>
  <Company>Scientificnetwork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Gasparella Andrea</dc:creator>
  <cp:lastModifiedBy>win7pc</cp:lastModifiedBy>
  <cp:revision>295</cp:revision>
  <dcterms:created xsi:type="dcterms:W3CDTF">2019-04-30T10:46:02Z</dcterms:created>
  <dcterms:modified xsi:type="dcterms:W3CDTF">2022-05-18T18:02:55Z</dcterms:modified>
</cp:coreProperties>
</file>